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 id="2147483797" r:id="rId2"/>
    <p:sldMasterId id="2147483809" r:id="rId3"/>
    <p:sldMasterId id="2147483821" r:id="rId4"/>
    <p:sldMasterId id="2147483833" r:id="rId5"/>
    <p:sldMasterId id="2147483845" r:id="rId6"/>
    <p:sldMasterId id="2147483857" r:id="rId7"/>
    <p:sldMasterId id="2147483869" r:id="rId8"/>
    <p:sldMasterId id="2147483881" r:id="rId9"/>
    <p:sldMasterId id="2147483893" r:id="rId10"/>
    <p:sldMasterId id="2147483905" r:id="rId11"/>
    <p:sldMasterId id="2147483917" r:id="rId12"/>
    <p:sldMasterId id="2147483929" r:id="rId13"/>
    <p:sldMasterId id="2147483941" r:id="rId14"/>
    <p:sldMasterId id="2147483953" r:id="rId15"/>
    <p:sldMasterId id="2147483965" r:id="rId16"/>
    <p:sldMasterId id="2147483977" r:id="rId17"/>
    <p:sldMasterId id="2147483989" r:id="rId18"/>
  </p:sldMasterIdLst>
  <p:notesMasterIdLst>
    <p:notesMasterId r:id="rId79"/>
  </p:notesMasterIdLst>
  <p:handoutMasterIdLst>
    <p:handoutMasterId r:id="rId80"/>
  </p:handoutMasterIdLst>
  <p:sldIdLst>
    <p:sldId id="256" r:id="rId19"/>
    <p:sldId id="257" r:id="rId20"/>
    <p:sldId id="258" r:id="rId21"/>
    <p:sldId id="294" r:id="rId22"/>
    <p:sldId id="295" r:id="rId23"/>
    <p:sldId id="296" r:id="rId24"/>
    <p:sldId id="259" r:id="rId25"/>
    <p:sldId id="293" r:id="rId26"/>
    <p:sldId id="277" r:id="rId27"/>
    <p:sldId id="297" r:id="rId28"/>
    <p:sldId id="292" r:id="rId29"/>
    <p:sldId id="298" r:id="rId30"/>
    <p:sldId id="299" r:id="rId31"/>
    <p:sldId id="300" r:id="rId32"/>
    <p:sldId id="301" r:id="rId33"/>
    <p:sldId id="302" r:id="rId34"/>
    <p:sldId id="303" r:id="rId35"/>
    <p:sldId id="304" r:id="rId36"/>
    <p:sldId id="305" r:id="rId37"/>
    <p:sldId id="307" r:id="rId38"/>
    <p:sldId id="308" r:id="rId39"/>
    <p:sldId id="316" r:id="rId40"/>
    <p:sldId id="306" r:id="rId41"/>
    <p:sldId id="309" r:id="rId42"/>
    <p:sldId id="310" r:id="rId43"/>
    <p:sldId id="311" r:id="rId44"/>
    <p:sldId id="312" r:id="rId45"/>
    <p:sldId id="313" r:id="rId46"/>
    <p:sldId id="275" r:id="rId47"/>
    <p:sldId id="315" r:id="rId48"/>
    <p:sldId id="318" r:id="rId49"/>
    <p:sldId id="319" r:id="rId50"/>
    <p:sldId id="314" r:id="rId51"/>
    <p:sldId id="317" r:id="rId52"/>
    <p:sldId id="320" r:id="rId53"/>
    <p:sldId id="321" r:id="rId54"/>
    <p:sldId id="322" r:id="rId55"/>
    <p:sldId id="326" r:id="rId56"/>
    <p:sldId id="328" r:id="rId57"/>
    <p:sldId id="327" r:id="rId58"/>
    <p:sldId id="278" r:id="rId59"/>
    <p:sldId id="323" r:id="rId60"/>
    <p:sldId id="324" r:id="rId61"/>
    <p:sldId id="325" r:id="rId62"/>
    <p:sldId id="329" r:id="rId63"/>
    <p:sldId id="331" r:id="rId64"/>
    <p:sldId id="332" r:id="rId65"/>
    <p:sldId id="333" r:id="rId66"/>
    <p:sldId id="335" r:id="rId67"/>
    <p:sldId id="334" r:id="rId68"/>
    <p:sldId id="336" r:id="rId69"/>
    <p:sldId id="337" r:id="rId70"/>
    <p:sldId id="338" r:id="rId71"/>
    <p:sldId id="339" r:id="rId72"/>
    <p:sldId id="340" r:id="rId73"/>
    <p:sldId id="341" r:id="rId74"/>
    <p:sldId id="343" r:id="rId75"/>
    <p:sldId id="344" r:id="rId76"/>
    <p:sldId id="345" r:id="rId77"/>
    <p:sldId id="346" r:id="rId7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1" autoAdjust="0"/>
    <p:restoredTop sz="86470" autoAdjust="0"/>
  </p:normalViewPr>
  <p:slideViewPr>
    <p:cSldViewPr>
      <p:cViewPr>
        <p:scale>
          <a:sx n="70" d="100"/>
          <a:sy n="70" d="100"/>
        </p:scale>
        <p:origin x="-1374" y="-294"/>
      </p:cViewPr>
      <p:guideLst>
        <p:guide orient="horz" pos="2160"/>
        <p:guide pos="2880"/>
      </p:guideLst>
    </p:cSldViewPr>
  </p:slideViewPr>
  <p:outlineViewPr>
    <p:cViewPr>
      <p:scale>
        <a:sx n="33" d="100"/>
        <a:sy n="33" d="100"/>
      </p:scale>
      <p:origin x="0" y="14100"/>
    </p:cViewPr>
  </p:outlineViewPr>
  <p:notesTextViewPr>
    <p:cViewPr>
      <p:scale>
        <a:sx n="100" d="100"/>
        <a:sy n="100" d="100"/>
      </p:scale>
      <p:origin x="0" y="0"/>
    </p:cViewPr>
  </p:notesTextViewPr>
  <p:sorterViewPr>
    <p:cViewPr>
      <p:scale>
        <a:sx n="66" d="100"/>
        <a:sy n="66" d="100"/>
      </p:scale>
      <p:origin x="0" y="333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tableStyles" Target="tableStyles.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43.xml"/><Relationship Id="rId82" Type="http://schemas.openxmlformats.org/officeDocument/2006/relationships/viewProps" Target="viewProps.xml"/><Relationship Id="rId19" Type="http://schemas.openxmlformats.org/officeDocument/2006/relationships/slide" Target="slides/slide1.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slide" Target="slides/slide51.xml"/><Relationship Id="rId77" Type="http://schemas.openxmlformats.org/officeDocument/2006/relationships/slide" Target="slides/slide59.xml"/><Relationship Id="rId8" Type="http://schemas.openxmlformats.org/officeDocument/2006/relationships/slideMaster" Target="slideMasters/slideMaster8.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10.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7" Type="http://schemas.openxmlformats.org/officeDocument/2006/relationships/slideMaster" Target="slideMasters/slideMaster7.xml"/><Relationship Id="rId71" Type="http://schemas.openxmlformats.org/officeDocument/2006/relationships/slide" Target="slides/slide53.xml"/><Relationship Id="rId2" Type="http://schemas.openxmlformats.org/officeDocument/2006/relationships/slideMaster" Target="slideMasters/slideMaster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89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8A7BF0BB-9970-45A3-A21F-85B7161F59EB}" type="datetimeFigureOut">
              <a:rPr lang="en-US"/>
              <a:pPr>
                <a:defRPr/>
              </a:pPr>
              <a:t>11/19/2013</a:t>
            </a:fld>
            <a:endParaRPr lang="en-US"/>
          </a:p>
        </p:txBody>
      </p:sp>
      <p:sp>
        <p:nvSpPr>
          <p:cNvPr id="389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89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87AA9760-6461-4A69-9B0D-495B0394758A}" type="slidenum">
              <a:rPr lang="en-US"/>
              <a:pPr>
                <a:defRPr/>
              </a:pPr>
              <a:t>‹#›</a:t>
            </a:fld>
            <a:endParaRPr lang="en-US"/>
          </a:p>
        </p:txBody>
      </p:sp>
    </p:spTree>
    <p:extLst>
      <p:ext uri="{BB962C8B-B14F-4D97-AF65-F5344CB8AC3E}">
        <p14:creationId xmlns:p14="http://schemas.microsoft.com/office/powerpoint/2010/main" val="344499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670E0C5-B6AB-458F-8886-F3EDF2FDE711}" type="datetimeFigureOut">
              <a:rPr lang="en-US"/>
              <a:pPr>
                <a:defRPr/>
              </a:pPr>
              <a:t>11/19/2013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EEAF653-360E-4AA6-9B05-DCAFED519B81}" type="slidenum">
              <a:rPr lang="en-US"/>
              <a:pPr>
                <a:defRPr/>
              </a:pPr>
              <a:t>‹#›</a:t>
            </a:fld>
            <a:endParaRPr lang="en-US"/>
          </a:p>
        </p:txBody>
      </p:sp>
    </p:spTree>
    <p:extLst>
      <p:ext uri="{BB962C8B-B14F-4D97-AF65-F5344CB8AC3E}">
        <p14:creationId xmlns:p14="http://schemas.microsoft.com/office/powerpoint/2010/main" val="32414580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fld id="{757AEED7-F7BB-40E0-922E-CE53025601D0}" type="slidenum">
              <a:rPr lang="en-US" altLang="en-US" sz="1200">
                <a:solidFill>
                  <a:prstClr val="black"/>
                </a:solidFill>
              </a:rPr>
              <a:pPr eaLnBrk="1" hangingPunct="1"/>
              <a:t>4</a:t>
            </a:fld>
            <a:endParaRPr lang="en-US" altLang="en-US" sz="120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115382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8654577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59793080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35699410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5076881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7279482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5989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138909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51700119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3532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305573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48780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63012354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020858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95375750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91717636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558749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7344042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2431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7115971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613857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61840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212290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1992051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8189079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88821287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2438992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3742003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92124130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52588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9304028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9740417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728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514747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90066687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92830685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327F0BE0-53B1-4346-8884-12AC3795A73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B27D0C9-AD12-4F62-86D5-DE92D203AA0D}"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2008176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DBF13B-E814-441F-BACC-463ED78158F9}"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C84B7E5A-231C-4B94-B75E-779B0B12C8D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7665755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13884F3E-814C-4A96-B8A0-7DBD91ECCE9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21EB6CF0-C056-4FCA-A853-DC3616553DF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35534970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3131407-E7BF-4F81-AF39-86AAB68E3839}"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790F8C9F-4D08-4339-92F6-ED462CC5A46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5969086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0130897A-8483-430F-9349-74B2CF18B6A7}"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DA87E34F-25E4-4F20-A582-A285D26221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54738355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251D9DA-75E2-4378-A1C1-AAFB86E1075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ABDBF19-24EA-45B9-A780-41BE783E889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5486481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660916-4863-455A-AD9C-59BC30268885}"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A98D992C-28A4-4DBF-9247-90A862FC00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4511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683B9-6ECA-47FA-93CF-B124A0FAC208}" type="datetime1">
              <a:rPr lang="en-US" smtClean="0"/>
              <a:pPr/>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7C2BF253-E88A-4106-A661-0F1008FBFB9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D028ABD-D68D-4DCF-AEE8-FDAC666C20E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32771969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9DCB94-F616-4863-B364-7154EEE08467}"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41B50B02-570C-4E98-8DD1-27049CEADA0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95952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DA9447-BF4C-42D7-A0B4-0DCDB58E7EA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A22EE91-A576-414F-9D20-89749973112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6376226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257D45-C905-405B-89CA-578E4A360A8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87E0DC1-92DB-4022-877E-C6CCF9FA8AD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9304513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327F0BE0-53B1-4346-8884-12AC3795A73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B27D0C9-AD12-4F62-86D5-DE92D203AA0D}"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7178176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DBF13B-E814-441F-BACC-463ED78158F9}"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C84B7E5A-231C-4B94-B75E-779B0B12C8D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4107557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13884F3E-814C-4A96-B8A0-7DBD91ECCE9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21EB6CF0-C056-4FCA-A853-DC3616553DF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9181315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3131407-E7BF-4F81-AF39-86AAB68E3839}"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790F8C9F-4D08-4339-92F6-ED462CC5A46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7355549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0130897A-8483-430F-9349-74B2CF18B6A7}"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DA87E34F-25E4-4F20-A582-A285D26221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3213108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251D9DA-75E2-4378-A1C1-AAFB86E1075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ABDBF19-24EA-45B9-A780-41BE783E889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5816412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660916-4863-455A-AD9C-59BC30268885}"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A98D992C-28A4-4DBF-9247-90A862FC00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2252264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7C2BF253-E88A-4106-A661-0F1008FBFB9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D028ABD-D68D-4DCF-AEE8-FDAC666C20E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5603907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9DCB94-F616-4863-B364-7154EEE08467}"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41B50B02-570C-4E98-8DD1-27049CEADA0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351386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DA9447-BF4C-42D7-A0B4-0DCDB58E7EA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A22EE91-A576-414F-9D20-89749973112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08198761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257D45-C905-405B-89CA-578E4A360A8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87E0DC1-92DB-4022-877E-C6CCF9FA8AD3}"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9302406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0763586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92230735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4923545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70182841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7373222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11/19/2013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4308573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0477310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81943350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7231260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29275849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82732342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102361467"/>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8910813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9460146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07034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11/19/2013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223342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13591355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88064455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448562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76771799"/>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56698436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378163766"/>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76644227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5914497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50129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11/19/2013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8290105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2365690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63540097"/>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4440079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6415644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4084548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7354891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24815115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14542D-ECF9-4AA0-AFDC-C6505284E961}"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E078E3B-F22E-42CD-9C2A-CFAF7590F1F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794124774"/>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140269-1850-427A-83A7-34508BB2035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5A844-B95F-4100-87A2-22329D065DE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90789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3F2040-9975-4642-A906-1DF87F8BE202}" type="datetime1">
              <a:rPr lang="en-US" smtClean="0"/>
              <a:pPr/>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6C1AFD4-C182-4D85-B7F2-B71983F15C4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D6272AD1-C1FE-4C2C-A97D-B319C93B7F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9659788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870B5C-732A-4A64-B13E-7FB17B06B588}"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CC0E7E-D30A-4B55-A1BF-A79291B13D32}"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4036649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C20639EB-8D06-4A94-9A4D-E40BDC43CA7C}"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A7F0F98D-0D29-4AFD-81D0-0A0048DA7DC9}"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5767439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06059BB-D7C6-4C0C-BB79-9DAFB161FE5A}"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6776284C-8ECC-443D-8EB5-DCC12D2F4A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60132009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A9A124-23BF-4E71-8FC5-025DBC9154D4}"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62F9F35E-21F5-43B2-9278-FC94B0751418}"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975624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9087E41-4119-4B1C-AC3C-5FE71E0F4206}"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0CA38258-BE1A-4611-8B9B-53138D45C0D4}"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63260000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2E8599-67A4-4C3C-B3A4-F30FE7E50122}"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5E8600F-1110-43D4-9254-C8837CD2F0C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61934260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AB64-0EFC-4E39-90C8-7DD1D8D943A3}"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353D8D9-9045-44FB-BCB4-D51534CD751F}"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3012776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0029F4-BE1A-457A-8C4E-FE983C08F88D}"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F9AABC8-51A4-441C-B550-546A3CB16F4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80463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05D78-35BC-4A5B-8296-AC1BBC5DF7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3646063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52B4A-BA08-4841-AB08-A0D822ABC34D}" type="datetime1">
              <a:rPr lang="en-US" smtClean="0"/>
              <a:pPr/>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11/19/2013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663E7278-D345-4759-9A95-635C8EF0279F}"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ECBA7468-2714-4FD2-B1BF-415ADA31B1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46224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2512BB-8485-4C0F-AA28-DF81E870733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9BCF0B32-36FD-4739-88AF-4E137663C9BE}"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83888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2FFC58F-987F-402F-BE73-07AA340705EA}"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91B22A9-6A81-4B75-B413-85793EE999B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9470228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C4BE3D0-17AA-460F-831D-C0A2A674507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04213794-71B8-4AC3-957B-F1759FBD2AA5}"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9977735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AD9A5C95-00FA-4C41-8AA1-B9DA42FE222C}"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8E2217D6-449A-4C02-AB79-FDF6E9B4A3C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984421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433B7CC-A7EC-4013-8F08-5AA037970B99}"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0C894ADA-3CE1-497C-8F48-6529E15299B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7856397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8B3D06-A377-456E-9549-30A9BFE2152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0F76CBA7-C60B-4962-A639-EF6C92D347DA}"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10643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605D78-35BC-4A5B-8296-AC1BBC5DF7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5544118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EB0CCC4-1BD7-44E0-8AEC-FE9EE9E9C596}"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DEA4908E-F052-4139-B511-4C7697FE9A9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7760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90A017-C32C-41E5-9FDC-E22A1B55697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87C676-4093-4B3B-9926-C3C4E7B5CB3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9121893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853F10-181B-4B98-B1A3-F60B77B7342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A1B46B1E-3262-4A44-9A45-5FE9EA80A499}"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7509176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83B0096-9F99-4D40-9960-ECAB888A93C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8C9AC29-5B16-4CDD-AB66-8E2965DA6D1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312538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663E7278-D345-4759-9A95-635C8EF0279F}"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ECBA7468-2714-4FD2-B1BF-415ADA31B19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982736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2512BB-8485-4C0F-AA28-DF81E870733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9BCF0B32-36FD-4739-88AF-4E137663C9BE}"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4497013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2FFC58F-987F-402F-BE73-07AA340705EA}"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691B22A9-6A81-4B75-B413-85793EE999B1}"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272316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C4BE3D0-17AA-460F-831D-C0A2A674507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04213794-71B8-4AC3-957B-F1759FBD2AA5}"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7158852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AD9A5C95-00FA-4C41-8AA1-B9DA42FE222C}"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8E2217D6-449A-4C02-AB79-FDF6E9B4A3CC}"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977916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433B7CC-A7EC-4013-8F08-5AA037970B99}"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0C894ADA-3CE1-497C-8F48-6529E15299B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85069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605D78-35BC-4A5B-8296-AC1BBC5DF7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7504780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8B3D06-A377-456E-9549-30A9BFE2152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0F76CBA7-C60B-4962-A639-EF6C92D347DA}"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3854210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EB0CCC4-1BD7-44E0-8AEC-FE9EE9E9C596}"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DEA4908E-F052-4139-B511-4C7697FE9A9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198460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90A017-C32C-41E5-9FDC-E22A1B55697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87C676-4093-4B3B-9926-C3C4E7B5CB3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9281909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853F10-181B-4B98-B1A3-F60B77B73422}"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A1B46B1E-3262-4A44-9A45-5FE9EA80A499}"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0354488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83B0096-9F99-4D40-9960-ECAB888A93C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8C9AC29-5B16-4CDD-AB66-8E2965DA6D1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9290095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6340766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0582948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873183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6037370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248098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605D78-35BC-4A5B-8296-AC1BBC5DF7C2}" type="datetimeFigureOut">
              <a:rPr lang="en-US" smtClean="0"/>
              <a:t>11/19/2013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4958816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4324892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1888928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04104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7031605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134506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2458777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5263975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0706754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094790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402304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605D78-35BC-4A5B-8296-AC1BBC5DF7C2}" type="datetimeFigureOut">
              <a:rPr lang="en-US" smtClean="0"/>
              <a:t>11/19/2013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1997383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5022536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6331426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8261375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849356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5454793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1366454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7029680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2767097E-5330-48E3-8636-BE04841C72B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446C7762-77F2-445D-914C-2012C3A58DBE}"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899836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CC97B3-9BD9-4B17-BC2C-BDB17A9DD77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7AAC368-9B46-43BA-A3F9-0A0AD836EB7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1417666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E361177-671D-412F-9211-FDC7F757554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5"/>
          <p:cNvSpPr>
            <a:spLocks noGrp="1"/>
          </p:cNvSpPr>
          <p:nvPr>
            <p:ph type="sldNum" sz="quarter" idx="12"/>
          </p:nvPr>
        </p:nvSpPr>
        <p:spPr/>
        <p:txBody>
          <a:bodyPr/>
          <a:lstStyle>
            <a:lvl1pPr>
              <a:defRPr/>
            </a:lvl1pPr>
          </a:lstStyle>
          <a:p>
            <a:pPr>
              <a:defRPr/>
            </a:pPr>
            <a:fld id="{92FD0632-E08C-428A-BEB4-15A1EE78EDF5}"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259768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605D78-35BC-4A5B-8296-AC1BBC5DF7C2}" type="datetimeFigureOut">
              <a:rPr lang="en-US" smtClean="0"/>
              <a:t>11/19/2013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7476928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D6F468-944B-4898-A460-B3BAB1053C2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A1D424FA-51A2-431B-9C69-E6BC9B26D47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46068215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7E85A74-D114-45C6-87E0-0384A61B095E}"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10" name="Footer Placeholder 7"/>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11" name="Slide Number Placeholder 8"/>
          <p:cNvSpPr>
            <a:spLocks noGrp="1"/>
          </p:cNvSpPr>
          <p:nvPr>
            <p:ph type="sldNum" sz="quarter" idx="12"/>
          </p:nvPr>
        </p:nvSpPr>
        <p:spPr/>
        <p:txBody>
          <a:bodyPr/>
          <a:lstStyle>
            <a:lvl1pPr>
              <a:defRPr/>
            </a:lvl1pPr>
          </a:lstStyle>
          <a:p>
            <a:pPr>
              <a:defRPr/>
            </a:pPr>
            <a:fld id="{72A00CBC-8FBE-483F-9ADF-4993CBD74C3A}"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3140594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B7CCF19D-C4D4-41C9-8F2C-B6161F0005F8}"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D3B7BA03-3E96-4D16-92DA-4213FF73B386}"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39543452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0C915F-DDB3-473C-B857-07A04E1CBA3D}"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BE9E17B5-CBA1-4894-A2DD-9D541C2533D4}"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5156137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C87D2B93-5FDC-409F-AD25-534403C07894}"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7" name="Footer Placeholder 5"/>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8" name="Slide Number Placeholder 6"/>
          <p:cNvSpPr>
            <a:spLocks noGrp="1"/>
          </p:cNvSpPr>
          <p:nvPr>
            <p:ph type="sldNum" sz="quarter" idx="12"/>
          </p:nvPr>
        </p:nvSpPr>
        <p:spPr/>
        <p:txBody>
          <a:bodyPr/>
          <a:lstStyle>
            <a:lvl1pPr>
              <a:defRPr/>
            </a:lvl1pPr>
          </a:lstStyle>
          <a:p>
            <a:pPr>
              <a:defRPr/>
            </a:pPr>
            <a:fld id="{AC5BE92E-984E-452A-902F-33D348B3AE37}" type="slidenum">
              <a:rPr lang="en-US">
                <a:solidFill>
                  <a:prstClr val="black">
                    <a:lumMod val="85000"/>
                    <a:lumOff val="15000"/>
                  </a:prstClr>
                </a:solidFill>
              </a:rPr>
              <a:pPr>
                <a:def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2184263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AF9D-7E92-4BB4-9D7E-87C81BA373EB}"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3812D869-A83A-4B0E-98CF-06FBDA977DF3}"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2634268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A804E0-0F6E-4262-A34B-2F10B05202AC}"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1B0B9D63-E4A7-4B6D-BD0B-75C1607715CB}"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0778003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C35AA2-5671-482C-8EC4-3F3A79E75281}"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C30C961-6AAC-4545-99BD-FD631AA09A5D}"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Tree>
    <p:extLst>
      <p:ext uri="{BB962C8B-B14F-4D97-AF65-F5344CB8AC3E}">
        <p14:creationId xmlns:p14="http://schemas.microsoft.com/office/powerpoint/2010/main" val="25934829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225519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569022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05D78-35BC-4A5B-8296-AC1BBC5DF7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0551211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1408835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44761819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871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4631437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9671454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0394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1126859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6409179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477312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795923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05D78-35BC-4A5B-8296-AC1BBC5DF7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0CFF9-C862-442B-A67A-AE4CDFC71018}" type="slidenum">
              <a:rPr lang="en-US" smtClean="0"/>
              <a:t>‹#›</a:t>
            </a:fld>
            <a:endParaRPr lang="en-US"/>
          </a:p>
        </p:txBody>
      </p:sp>
    </p:spTree>
    <p:extLst>
      <p:ext uri="{BB962C8B-B14F-4D97-AF65-F5344CB8AC3E}">
        <p14:creationId xmlns:p14="http://schemas.microsoft.com/office/powerpoint/2010/main" val="252887631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4216510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71422483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5274933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8" name="Footer Placeholder 7"/>
          <p:cNvSpPr>
            <a:spLocks noGrp="1"/>
          </p:cNvSpPr>
          <p:nvPr>
            <p:ph type="ftr" sz="quarter" idx="11"/>
          </p:nvPr>
        </p:nvSpPr>
        <p:spPr/>
        <p:txBody>
          <a:bodyPr/>
          <a:lstStyle/>
          <a:p>
            <a:endParaRPr lang="en-US">
              <a:solidFill>
                <a:srgbClr val="303030">
                  <a:lumMod val="90000"/>
                  <a:lumOff val="10000"/>
                </a:srgbClr>
              </a:solidFill>
            </a:endParaRPr>
          </a:p>
        </p:txBody>
      </p:sp>
      <p:sp>
        <p:nvSpPr>
          <p:cNvPr id="9" name="Slide Number Placeholder 8"/>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55437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4" name="Footer Placeholder 3"/>
          <p:cNvSpPr>
            <a:spLocks noGrp="1"/>
          </p:cNvSpPr>
          <p:nvPr>
            <p:ph type="ftr" sz="quarter" idx="11"/>
          </p:nvPr>
        </p:nvSpPr>
        <p:spPr/>
        <p:txBody>
          <a:bodyPr/>
          <a:lstStyle/>
          <a:p>
            <a:endParaRPr lang="en-US">
              <a:solidFill>
                <a:srgbClr val="303030">
                  <a:lumMod val="90000"/>
                  <a:lumOff val="10000"/>
                </a:srgbClr>
              </a:solidFill>
            </a:endParaRPr>
          </a:p>
        </p:txBody>
      </p:sp>
      <p:sp>
        <p:nvSpPr>
          <p:cNvPr id="5" name="Slide Number Placeholder 4"/>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008613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3" name="Footer Placeholder 2"/>
          <p:cNvSpPr>
            <a:spLocks noGrp="1"/>
          </p:cNvSpPr>
          <p:nvPr>
            <p:ph type="ftr" sz="quarter" idx="11"/>
          </p:nvPr>
        </p:nvSpPr>
        <p:spPr/>
        <p:txBody>
          <a:bodyPr/>
          <a:lstStyle/>
          <a:p>
            <a:endParaRPr lang="en-US">
              <a:solidFill>
                <a:srgbClr val="303030">
                  <a:lumMod val="90000"/>
                  <a:lumOff val="10000"/>
                </a:srgbClr>
              </a:solidFill>
            </a:endParaRPr>
          </a:p>
        </p:txBody>
      </p:sp>
      <p:sp>
        <p:nvSpPr>
          <p:cNvPr id="4" name="Slide Number Placeholder 3"/>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30805356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1824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6" name="Footer Placeholder 5"/>
          <p:cNvSpPr>
            <a:spLocks noGrp="1"/>
          </p:cNvSpPr>
          <p:nvPr>
            <p:ph type="ftr" sz="quarter" idx="11"/>
          </p:nvPr>
        </p:nvSpPr>
        <p:spPr/>
        <p:txBody>
          <a:bodyPr/>
          <a:lstStyle/>
          <a:p>
            <a:endParaRPr lang="en-US">
              <a:solidFill>
                <a:srgbClr val="303030">
                  <a:lumMod val="90000"/>
                  <a:lumOff val="10000"/>
                </a:srgbClr>
              </a:solidFill>
            </a:endParaRPr>
          </a:p>
        </p:txBody>
      </p:sp>
      <p:sp>
        <p:nvSpPr>
          <p:cNvPr id="7" name="Slide Number Placeholder 6"/>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86562448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166750971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11"/>
          </p:nvPr>
        </p:nvSpPr>
        <p:spPr/>
        <p:txBody>
          <a:bodyPr/>
          <a:lstStyle/>
          <a:p>
            <a:endParaRPr lang="en-US">
              <a:solidFill>
                <a:srgbClr val="303030">
                  <a:lumMod val="90000"/>
                  <a:lumOff val="10000"/>
                </a:srgbClr>
              </a:solidFill>
            </a:endParaRPr>
          </a:p>
        </p:txBody>
      </p:sp>
      <p:sp>
        <p:nvSpPr>
          <p:cNvPr id="6" name="Slide Number Placeholder 5"/>
          <p:cNvSpPr>
            <a:spLocks noGrp="1"/>
          </p:cNvSpPr>
          <p:nvPr>
            <p:ph type="sldNum" sz="quarter" idx="12"/>
          </p:nvPr>
        </p:nvSpPr>
        <p:spPr/>
        <p:txBody>
          <a:body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Tree>
    <p:extLst>
      <p:ext uri="{BB962C8B-B14F-4D97-AF65-F5344CB8AC3E}">
        <p14:creationId xmlns:p14="http://schemas.microsoft.com/office/powerpoint/2010/main" val="2309043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605D78-35BC-4A5B-8296-AC1BBC5DF7C2}" type="datetimeFigureOut">
              <a:rPr lang="en-US" smtClean="0"/>
              <a:t>11/19/2013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0CFF9-C862-442B-A67A-AE4CDFC71018}" type="slidenum">
              <a:rPr lang="en-US" smtClean="0"/>
              <a:t>‹#›</a:t>
            </a:fld>
            <a:endParaRPr lang="en-US"/>
          </a:p>
        </p:txBody>
      </p:sp>
    </p:spTree>
    <p:extLst>
      <p:ext uri="{BB962C8B-B14F-4D97-AF65-F5344CB8AC3E}">
        <p14:creationId xmlns:p14="http://schemas.microsoft.com/office/powerpoint/2010/main" val="1910303824"/>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638685732"/>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832566348"/>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383733041"/>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85800" y="76200"/>
            <a:ext cx="7924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38200" y="1828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smtClean="0">
                <a:solidFill>
                  <a:schemeClr val="tx2">
                    <a:lumMod val="90000"/>
                    <a:lumOff val="10000"/>
                  </a:schemeClr>
                </a:solidFill>
                <a:latin typeface="+mn-lt"/>
              </a:defRPr>
            </a:lvl1pPr>
          </a:lstStyle>
          <a:p>
            <a:pPr>
              <a:defRPr/>
            </a:pPr>
            <a:fld id="{55B7D7CA-6842-4EF2-A39D-7425AFF0959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smtClean="0">
                <a:solidFill>
                  <a:schemeClr val="tx1">
                    <a:lumMod val="85000"/>
                    <a:lumOff val="15000"/>
                  </a:schemeClr>
                </a:solidFill>
                <a:latin typeface="+mj-lt"/>
              </a:defRPr>
            </a:lvl1pPr>
          </a:lstStyle>
          <a:p>
            <a:pPr>
              <a:defRPr/>
            </a:pPr>
            <a:fld id="{969BBE9C-D3C5-493F-8340-9D52CF6EC6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1181358490"/>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txStyles>
    <p:titleStyle>
      <a:lvl1pPr algn="ctr" rtl="0" fontAlgn="base">
        <a:spcBef>
          <a:spcPct val="0"/>
        </a:spcBef>
        <a:spcAft>
          <a:spcPct val="0"/>
        </a:spcAft>
        <a:defRPr sz="4800" kern="1200">
          <a:solidFill>
            <a:srgbClr val="262626"/>
          </a:solidFill>
          <a:latin typeface="+mj-lt"/>
          <a:ea typeface="+mj-ea"/>
          <a:cs typeface="+mj-cs"/>
        </a:defRPr>
      </a:lvl1pPr>
      <a:lvl2pPr algn="ctr" rtl="0" fontAlgn="base">
        <a:spcBef>
          <a:spcPct val="0"/>
        </a:spcBef>
        <a:spcAft>
          <a:spcPct val="0"/>
        </a:spcAft>
        <a:defRPr sz="4800">
          <a:solidFill>
            <a:srgbClr val="262626"/>
          </a:solidFill>
          <a:latin typeface="Impact" pitchFamily="34" charset="0"/>
        </a:defRPr>
      </a:lvl2pPr>
      <a:lvl3pPr algn="ctr" rtl="0" fontAlgn="base">
        <a:spcBef>
          <a:spcPct val="0"/>
        </a:spcBef>
        <a:spcAft>
          <a:spcPct val="0"/>
        </a:spcAft>
        <a:defRPr sz="4800">
          <a:solidFill>
            <a:srgbClr val="262626"/>
          </a:solidFill>
          <a:latin typeface="Impact" pitchFamily="34" charset="0"/>
        </a:defRPr>
      </a:lvl3pPr>
      <a:lvl4pPr algn="ctr" rtl="0" fontAlgn="base">
        <a:spcBef>
          <a:spcPct val="0"/>
        </a:spcBef>
        <a:spcAft>
          <a:spcPct val="0"/>
        </a:spcAft>
        <a:defRPr sz="4800">
          <a:solidFill>
            <a:srgbClr val="262626"/>
          </a:solidFill>
          <a:latin typeface="Impact" pitchFamily="34" charset="0"/>
        </a:defRPr>
      </a:lvl4pPr>
      <a:lvl5pPr algn="ctr" rtl="0" fontAlgn="base">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85800" y="76200"/>
            <a:ext cx="7924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38200" y="1828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smtClean="0">
                <a:solidFill>
                  <a:schemeClr val="tx2">
                    <a:lumMod val="90000"/>
                    <a:lumOff val="10000"/>
                  </a:schemeClr>
                </a:solidFill>
                <a:latin typeface="+mn-lt"/>
              </a:defRPr>
            </a:lvl1pPr>
          </a:lstStyle>
          <a:p>
            <a:pPr>
              <a:defRPr/>
            </a:pPr>
            <a:fld id="{55B7D7CA-6842-4EF2-A39D-7425AFF0959B}"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smtClean="0">
                <a:solidFill>
                  <a:schemeClr val="tx1">
                    <a:lumMod val="85000"/>
                    <a:lumOff val="15000"/>
                  </a:schemeClr>
                </a:solidFill>
                <a:latin typeface="+mj-lt"/>
              </a:defRPr>
            </a:lvl1pPr>
          </a:lstStyle>
          <a:p>
            <a:pPr>
              <a:defRPr/>
            </a:pPr>
            <a:fld id="{969BBE9C-D3C5-493F-8340-9D52CF6EC6BF}"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314986650"/>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xStyles>
    <p:titleStyle>
      <a:lvl1pPr algn="ctr" rtl="0" fontAlgn="base">
        <a:spcBef>
          <a:spcPct val="0"/>
        </a:spcBef>
        <a:spcAft>
          <a:spcPct val="0"/>
        </a:spcAft>
        <a:defRPr sz="4800" kern="1200">
          <a:solidFill>
            <a:srgbClr val="262626"/>
          </a:solidFill>
          <a:latin typeface="+mj-lt"/>
          <a:ea typeface="+mj-ea"/>
          <a:cs typeface="+mj-cs"/>
        </a:defRPr>
      </a:lvl1pPr>
      <a:lvl2pPr algn="ctr" rtl="0" fontAlgn="base">
        <a:spcBef>
          <a:spcPct val="0"/>
        </a:spcBef>
        <a:spcAft>
          <a:spcPct val="0"/>
        </a:spcAft>
        <a:defRPr sz="4800">
          <a:solidFill>
            <a:srgbClr val="262626"/>
          </a:solidFill>
          <a:latin typeface="Impact" pitchFamily="34" charset="0"/>
        </a:defRPr>
      </a:lvl2pPr>
      <a:lvl3pPr algn="ctr" rtl="0" fontAlgn="base">
        <a:spcBef>
          <a:spcPct val="0"/>
        </a:spcBef>
        <a:spcAft>
          <a:spcPct val="0"/>
        </a:spcAft>
        <a:defRPr sz="4800">
          <a:solidFill>
            <a:srgbClr val="262626"/>
          </a:solidFill>
          <a:latin typeface="Impact" pitchFamily="34" charset="0"/>
        </a:defRPr>
      </a:lvl3pPr>
      <a:lvl4pPr algn="ctr" rtl="0" fontAlgn="base">
        <a:spcBef>
          <a:spcPct val="0"/>
        </a:spcBef>
        <a:spcAft>
          <a:spcPct val="0"/>
        </a:spcAft>
        <a:defRPr sz="4800">
          <a:solidFill>
            <a:srgbClr val="262626"/>
          </a:solidFill>
          <a:latin typeface="Impact" pitchFamily="34" charset="0"/>
        </a:defRPr>
      </a:lvl4pPr>
      <a:lvl5pPr algn="ctr" rtl="0" fontAlgn="base">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3493021297"/>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033914942"/>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474776543"/>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8600" y="155575"/>
            <a:ext cx="8382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801688" y="20574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CBBA346-2E30-4860-996F-EEE4C52224D0}" type="datetimeFigureOut">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FFEFA6C6-BD61-4FA4-A4CC-D8CC9A439D90}" type="slidenum">
              <a:rPr lang="en-US">
                <a:solidFill>
                  <a:prstClr val="black">
                    <a:lumMod val="85000"/>
                    <a:lumOff val="15000"/>
                  </a:prstClr>
                </a:solidFill>
              </a:rPr>
              <a:pPr>
                <a:defRPr/>
              </a:pPr>
              <a:t>‹#›</a:t>
            </a:fld>
            <a:endParaRPr lang="en-US">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132529126"/>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325272"/>
            <a:ext cx="91440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14400" y="2299716"/>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11/19/2013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9E3F266-549E-4F03-B627-9974553161DF}"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4A95CE1D-48DE-4C4E-8064-28BB8A2C24D2}"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027865304"/>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79E3F266-549E-4F03-B627-9974553161DF}"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4A95CE1D-48DE-4C4E-8064-28BB8A2C24D2}"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2535579526"/>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575579490"/>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3055385129"/>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8800" y="76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777875" y="1828800"/>
            <a:ext cx="75438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pPr>
              <a:defRPr/>
            </a:pPr>
            <a:fld id="{D4DB1CDC-2BA5-499E-A34B-E579B8F29FC0}" type="datetime1">
              <a:rPr lang="en-US">
                <a:solidFill>
                  <a:srgbClr val="303030">
                    <a:lumMod val="90000"/>
                    <a:lumOff val="10000"/>
                  </a:srgbClr>
                </a:solidFill>
              </a:rPr>
              <a:pPr>
                <a:def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pPr>
              <a:defRPr/>
            </a:pPr>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pPr>
              <a:defRPr/>
            </a:pPr>
            <a:fld id="{2E3648FA-CE10-45B4-A113-7CCB07F181BC}" type="slidenum">
              <a:rPr lang="en-US">
                <a:solidFill>
                  <a:prstClr val="black">
                    <a:lumMod val="85000"/>
                    <a:lumOff val="15000"/>
                  </a:prstClr>
                </a:solidFill>
              </a:rPr>
              <a:pPr>
                <a:defRPr/>
              </a:pPr>
              <a:t>‹#›</a:t>
            </a:fld>
            <a:endParaRPr lang="en-US" dirty="0">
              <a:solidFill>
                <a:prstClr val="black">
                  <a:lumMod val="85000"/>
                  <a:lumOff val="15000"/>
                </a:prstClr>
              </a:solidFill>
            </a:endParaRP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Tree>
    <p:extLst>
      <p:ext uri="{BB962C8B-B14F-4D97-AF65-F5344CB8AC3E}">
        <p14:creationId xmlns:p14="http://schemas.microsoft.com/office/powerpoint/2010/main" val="1656058211"/>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ctr" rtl="0" eaLnBrk="0" fontAlgn="base" hangingPunct="0">
        <a:spcBef>
          <a:spcPct val="0"/>
        </a:spcBef>
        <a:spcAft>
          <a:spcPct val="0"/>
        </a:spcAft>
        <a:defRPr sz="4800" kern="1200">
          <a:solidFill>
            <a:srgbClr val="262626"/>
          </a:solidFill>
          <a:latin typeface="+mj-lt"/>
          <a:ea typeface="+mj-ea"/>
          <a:cs typeface="+mj-cs"/>
        </a:defRPr>
      </a:lvl1pPr>
      <a:lvl2pPr algn="ctr" rtl="0" eaLnBrk="0" fontAlgn="base" hangingPunct="0">
        <a:spcBef>
          <a:spcPct val="0"/>
        </a:spcBef>
        <a:spcAft>
          <a:spcPct val="0"/>
        </a:spcAft>
        <a:defRPr sz="4800">
          <a:solidFill>
            <a:srgbClr val="262626"/>
          </a:solidFill>
          <a:latin typeface="Impact" pitchFamily="34" charset="0"/>
        </a:defRPr>
      </a:lvl2pPr>
      <a:lvl3pPr algn="ctr" rtl="0" eaLnBrk="0" fontAlgn="base" hangingPunct="0">
        <a:spcBef>
          <a:spcPct val="0"/>
        </a:spcBef>
        <a:spcAft>
          <a:spcPct val="0"/>
        </a:spcAft>
        <a:defRPr sz="4800">
          <a:solidFill>
            <a:srgbClr val="262626"/>
          </a:solidFill>
          <a:latin typeface="Impact" pitchFamily="34" charset="0"/>
        </a:defRPr>
      </a:lvl3pPr>
      <a:lvl4pPr algn="ctr" rtl="0" eaLnBrk="0" fontAlgn="base" hangingPunct="0">
        <a:spcBef>
          <a:spcPct val="0"/>
        </a:spcBef>
        <a:spcAft>
          <a:spcPct val="0"/>
        </a:spcAft>
        <a:defRPr sz="4800">
          <a:solidFill>
            <a:srgbClr val="262626"/>
          </a:solidFill>
          <a:latin typeface="Impact" pitchFamily="34" charset="0"/>
        </a:defRPr>
      </a:lvl4pPr>
      <a:lvl5pPr algn="ctr" rtl="0" eaLnBrk="0" fontAlgn="base" hangingPunct="0">
        <a:spcBef>
          <a:spcPct val="0"/>
        </a:spcBef>
        <a:spcAft>
          <a:spcPct val="0"/>
        </a:spcAft>
        <a:defRPr sz="48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eaLnBrk="0" fontAlgn="base" hangingPunct="0">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eaLnBrk="0" fontAlgn="base" hangingPunct="0">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eaLnBrk="0" fontAlgn="base" hangingPunct="0">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11222699"/>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940" y="7883"/>
            <a:ext cx="8534400" cy="16002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7240" y="2331247"/>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E0C9D70-F8FA-416F-A6B9-FF1D64BD8AC4}" type="datetimeFigureOut">
              <a:rPr lang="en-US" smtClean="0">
                <a:solidFill>
                  <a:srgbClr val="303030">
                    <a:lumMod val="90000"/>
                    <a:lumOff val="10000"/>
                  </a:srgbClr>
                </a:solidFill>
              </a:rPr>
              <a:pPr/>
              <a:t>11/19/2013</a:t>
            </a:fld>
            <a:endParaRPr lang="en-US">
              <a:solidFill>
                <a:srgbClr val="303030">
                  <a:lumMod val="90000"/>
                  <a:lumOff val="10000"/>
                </a:srgbClr>
              </a:solidFill>
            </a:endParaRP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solidFill>
                <a:srgbClr val="303030">
                  <a:lumMod val="90000"/>
                  <a:lumOff val="10000"/>
                </a:srgbClr>
              </a:solidFill>
            </a:endParaRP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F898-8AF0-4FC8-9144-CEEFAC98D3A6}" type="slidenum">
              <a:rPr lang="en-US" smtClean="0">
                <a:solidFill>
                  <a:prstClr val="black">
                    <a:lumMod val="85000"/>
                    <a:lumOff val="15000"/>
                  </a:prstClr>
                </a:solidFill>
              </a:rPr>
              <a:pPr/>
              <a:t>‹#›</a:t>
            </a:fld>
            <a:endParaRPr lang="en-US">
              <a:solidFill>
                <a:prstClr val="black">
                  <a:lumMod val="85000"/>
                  <a:lumOff val="15000"/>
                </a:prstClr>
              </a:solidFill>
            </a:endParaRP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416803850"/>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ctr" defTabSz="9144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6.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7.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5.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61.xml"/><Relationship Id="rId1" Type="http://schemas.openxmlformats.org/officeDocument/2006/relationships/vmlDrawing" Target="../drawings/vmlDrawing2.vml"/><Relationship Id="rId4" Type="http://schemas.openxmlformats.org/officeDocument/2006/relationships/image" Target="../media/image18.wmf"/></Relationships>
</file>

<file path=ppt/slides/_rels/slide4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8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7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ctrTitle" idx="4294967295"/>
          </p:nvPr>
        </p:nvSpPr>
        <p:spPr>
          <a:xfrm>
            <a:off x="1371600" y="2362200"/>
            <a:ext cx="7391400" cy="1470025"/>
          </a:xfrm>
          <a:prstGeom prst="rect">
            <a:avLst/>
          </a:prstGeom>
        </p:spPr>
        <p:txBody>
          <a:bodyPr/>
          <a:lstStyle/>
          <a:p>
            <a:pPr algn="r" eaLnBrk="1" hangingPunct="1">
              <a:defRPr/>
            </a:pPr>
            <a:r>
              <a:rPr lang="en-US" dirty="0" smtClean="0"/>
              <a:t>Climate and Climate Change</a:t>
            </a:r>
          </a:p>
        </p:txBody>
      </p:sp>
      <p:sp>
        <p:nvSpPr>
          <p:cNvPr id="2" name="Subtitle 1"/>
          <p:cNvSpPr>
            <a:spLocks noGrp="1"/>
          </p:cNvSpPr>
          <p:nvPr>
            <p:ph type="subTitle" idx="4294967295"/>
          </p:nvPr>
        </p:nvSpPr>
        <p:spPr>
          <a:xfrm>
            <a:off x="3429000" y="3733800"/>
            <a:ext cx="5334000" cy="1754188"/>
          </a:xfrm>
          <a:prstGeom prst="rect">
            <a:avLst/>
          </a:prstGeom>
        </p:spPr>
        <p:txBody>
          <a:bodyPr>
            <a:normAutofit/>
          </a:bodyPr>
          <a:lstStyle/>
          <a:p>
            <a:pPr marL="0" indent="0" algn="ctr" eaLnBrk="1" hangingPunct="1">
              <a:buFont typeface="Wingdings" pitchFamily="2" charset="2"/>
              <a:buNone/>
              <a:defRPr/>
            </a:pPr>
            <a:r>
              <a:rPr lang="en-US" sz="3200" b="1" dirty="0" smtClean="0">
                <a:solidFill>
                  <a:srgbClr val="C00000"/>
                </a:solidFill>
              </a:rPr>
              <a:t>Chapter 12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143000" y="1447800"/>
            <a:ext cx="6705600" cy="4267200"/>
          </a:xfrm>
          <a:prstGeom prst="rect">
            <a:avLst/>
          </a:prstGeom>
        </p:spPr>
        <p:txBody>
          <a:bodyPr numCol="2">
            <a:normAutofit/>
          </a:bodyPr>
          <a:lstStyle/>
          <a:p>
            <a:pPr>
              <a:defRPr/>
            </a:pPr>
            <a:r>
              <a:rPr lang="en-US" b="1" u="sng" dirty="0" smtClean="0"/>
              <a:t>Climates of the World</a:t>
            </a:r>
          </a:p>
          <a:p>
            <a:pPr lvl="1">
              <a:defRPr/>
            </a:pPr>
            <a:r>
              <a:rPr lang="en-US" sz="2400" b="1" dirty="0" smtClean="0"/>
              <a:t>Humid Subtropical</a:t>
            </a:r>
          </a:p>
          <a:p>
            <a:pPr lvl="1">
              <a:defRPr/>
            </a:pPr>
            <a:r>
              <a:rPr lang="en-US" sz="2400" b="1" dirty="0" smtClean="0"/>
              <a:t>West Coast </a:t>
            </a:r>
            <a:r>
              <a:rPr lang="en-US" sz="2400" b="1" dirty="0"/>
              <a:t>D</a:t>
            </a:r>
            <a:r>
              <a:rPr lang="en-US" sz="2400" b="1" dirty="0" smtClean="0"/>
              <a:t>esert</a:t>
            </a:r>
          </a:p>
          <a:p>
            <a:pPr lvl="1">
              <a:defRPr/>
            </a:pPr>
            <a:r>
              <a:rPr lang="en-US" sz="2400" b="1" dirty="0" smtClean="0"/>
              <a:t>Mediterranean</a:t>
            </a:r>
          </a:p>
          <a:p>
            <a:pPr lvl="1">
              <a:defRPr/>
            </a:pPr>
            <a:r>
              <a:rPr lang="en-US" sz="2400" b="1" dirty="0" smtClean="0"/>
              <a:t>Desert</a:t>
            </a:r>
          </a:p>
          <a:p>
            <a:pPr lvl="1">
              <a:defRPr/>
            </a:pPr>
            <a:r>
              <a:rPr lang="en-US" sz="2400" b="1" dirty="0" smtClean="0"/>
              <a:t>Equatorial Wet</a:t>
            </a:r>
          </a:p>
          <a:p>
            <a:pPr lvl="1">
              <a:defRPr/>
            </a:pPr>
            <a:r>
              <a:rPr lang="en-US" sz="2400" b="1" dirty="0" smtClean="0"/>
              <a:t>Monsoon</a:t>
            </a:r>
          </a:p>
          <a:p>
            <a:pPr lvl="1">
              <a:defRPr/>
            </a:pPr>
            <a:r>
              <a:rPr lang="en-US" sz="2400" b="1" dirty="0" smtClean="0"/>
              <a:t>Mountains</a:t>
            </a:r>
          </a:p>
          <a:p>
            <a:pPr lvl="1">
              <a:defRPr/>
            </a:pPr>
            <a:r>
              <a:rPr lang="en-US" sz="2400" b="1" dirty="0" smtClean="0"/>
              <a:t>Steppe</a:t>
            </a:r>
          </a:p>
          <a:p>
            <a:pPr lvl="1">
              <a:defRPr/>
            </a:pPr>
            <a:endParaRPr lang="en-US" sz="2400" b="1" dirty="0" smtClean="0"/>
          </a:p>
          <a:p>
            <a:pPr lvl="1">
              <a:defRPr/>
            </a:pPr>
            <a:r>
              <a:rPr lang="en-US" sz="2400" b="1" dirty="0" smtClean="0"/>
              <a:t>Tropical Wet-Dry</a:t>
            </a:r>
          </a:p>
          <a:p>
            <a:pPr lvl="1">
              <a:defRPr/>
            </a:pPr>
            <a:r>
              <a:rPr lang="en-US" sz="2400" b="1" dirty="0" smtClean="0"/>
              <a:t>Humid Continental</a:t>
            </a:r>
          </a:p>
          <a:p>
            <a:pPr lvl="1">
              <a:defRPr/>
            </a:pPr>
            <a:r>
              <a:rPr lang="en-US" sz="2400" b="1" dirty="0" smtClean="0"/>
              <a:t>Marine West Coast</a:t>
            </a:r>
          </a:p>
          <a:p>
            <a:pPr lvl="1">
              <a:defRPr/>
            </a:pPr>
            <a:r>
              <a:rPr lang="en-US" sz="2400" b="1" dirty="0" smtClean="0"/>
              <a:t>Continental Subarctic</a:t>
            </a:r>
          </a:p>
          <a:p>
            <a:pPr lvl="1">
              <a:defRPr/>
            </a:pPr>
            <a:r>
              <a:rPr lang="en-US" sz="2400" b="1" dirty="0" smtClean="0"/>
              <a:t>Arctic</a:t>
            </a:r>
          </a:p>
          <a:p>
            <a:pPr lvl="1">
              <a:defRPr/>
            </a:pPr>
            <a:r>
              <a:rPr lang="en-US" sz="2400" b="1" dirty="0" smtClean="0"/>
              <a:t>Ice Cap</a:t>
            </a:r>
          </a:p>
        </p:txBody>
      </p:sp>
      <p:sp>
        <p:nvSpPr>
          <p:cNvPr id="3" name="Title 2"/>
          <p:cNvSpPr>
            <a:spLocks noGrp="1"/>
          </p:cNvSpPr>
          <p:nvPr>
            <p:ph type="title" idx="4294967295"/>
          </p:nvPr>
        </p:nvSpPr>
        <p:spPr>
          <a:xfrm>
            <a:off x="1066800" y="228600"/>
            <a:ext cx="6934200" cy="838200"/>
          </a:xfrm>
          <a:prstGeom prst="rect">
            <a:avLst/>
          </a:prstGeom>
        </p:spPr>
        <p:txBody>
          <a:bodyPr>
            <a:normAutofit/>
          </a:bodyPr>
          <a:lstStyle/>
          <a:p>
            <a:pPr algn="ctr">
              <a:defRPr/>
            </a:pPr>
            <a:r>
              <a:rPr lang="en-US" sz="4400" dirty="0" smtClean="0"/>
              <a:t>Climates of the World</a:t>
            </a:r>
            <a:endParaRPr lang="en-US" sz="4400" dirty="0"/>
          </a:p>
        </p:txBody>
      </p:sp>
    </p:spTree>
    <p:extLst>
      <p:ext uri="{BB962C8B-B14F-4D97-AF65-F5344CB8AC3E}">
        <p14:creationId xmlns:p14="http://schemas.microsoft.com/office/powerpoint/2010/main" val="20746707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meteorologyclimate.com/world-climate-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19200"/>
            <a:ext cx="8066624" cy="49279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066725" y="381000"/>
            <a:ext cx="5152373" cy="769441"/>
          </a:xfrm>
          <a:prstGeom prst="rect">
            <a:avLst/>
          </a:prstGeom>
          <a:noFill/>
        </p:spPr>
        <p:txBody>
          <a:bodyPr wrap="none" rtlCol="0">
            <a:spAutoFit/>
          </a:bodyPr>
          <a:lstStyle/>
          <a:p>
            <a:r>
              <a:rPr lang="en-US" sz="4400" dirty="0" smtClean="0">
                <a:latin typeface="+mj-lt"/>
              </a:rPr>
              <a:t>Climates of the World</a:t>
            </a:r>
            <a:endParaRPr lang="en-US" sz="4400" dirty="0">
              <a:latin typeface="+mj-lt"/>
            </a:endParaRPr>
          </a:p>
        </p:txBody>
      </p:sp>
    </p:spTree>
    <p:extLst>
      <p:ext uri="{BB962C8B-B14F-4D97-AF65-F5344CB8AC3E}">
        <p14:creationId xmlns:p14="http://schemas.microsoft.com/office/powerpoint/2010/main" val="292454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Earth Climate System and Natural Processes</a:t>
            </a:r>
            <a:endParaRPr lang="en-US" sz="3600" dirty="0"/>
          </a:p>
        </p:txBody>
      </p:sp>
      <p:sp>
        <p:nvSpPr>
          <p:cNvPr id="3" name="Text Placeholder 2"/>
          <p:cNvSpPr>
            <a:spLocks noGrp="1"/>
          </p:cNvSpPr>
          <p:nvPr>
            <p:ph type="body" idx="4294967295"/>
          </p:nvPr>
        </p:nvSpPr>
        <p:spPr>
          <a:xfrm>
            <a:off x="838200" y="1143000"/>
            <a:ext cx="7467600" cy="4302125"/>
          </a:xfrm>
          <a:prstGeom prst="rect">
            <a:avLst/>
          </a:prstGeom>
        </p:spPr>
        <p:txBody>
          <a:bodyPr>
            <a:normAutofit/>
          </a:bodyPr>
          <a:lstStyle/>
          <a:p>
            <a:pPr lvl="0">
              <a:buClr>
                <a:srgbClr val="AD0101"/>
              </a:buClr>
              <a:defRPr/>
            </a:pPr>
            <a:r>
              <a:rPr lang="en-US" dirty="0" smtClean="0"/>
              <a:t>Climate exerts a major influence on natural processes</a:t>
            </a:r>
          </a:p>
          <a:p>
            <a:pPr lvl="0">
              <a:buClr>
                <a:srgbClr val="AD0101"/>
              </a:buClr>
              <a:defRPr/>
            </a:pPr>
            <a:endParaRPr lang="en-US" dirty="0" smtClean="0"/>
          </a:p>
          <a:p>
            <a:pPr lvl="0">
              <a:buClr>
                <a:srgbClr val="AD0101"/>
              </a:buClr>
              <a:defRPr/>
            </a:pPr>
            <a:r>
              <a:rPr lang="en-US" dirty="0" smtClean="0"/>
              <a:t>Becoming familiar with earth’s climate zones is a first step in recognizing the treat from natural hazards</a:t>
            </a:r>
          </a:p>
          <a:p>
            <a:pPr lvl="0">
              <a:buClr>
                <a:srgbClr val="AD0101"/>
              </a:buClr>
              <a:defRPr/>
            </a:pPr>
            <a:endParaRPr lang="en-US" dirty="0" smtClean="0"/>
          </a:p>
          <a:p>
            <a:pPr lvl="0">
              <a:buClr>
                <a:srgbClr val="AD0101"/>
              </a:buClr>
              <a:defRPr/>
            </a:pPr>
            <a:r>
              <a:rPr lang="en-US" dirty="0" smtClean="0"/>
              <a:t>Applying classification provides not only a map of the world climates but also information about the relationship between climate and vegetation</a:t>
            </a:r>
          </a:p>
        </p:txBody>
      </p:sp>
    </p:spTree>
    <p:extLst>
      <p:ext uri="{BB962C8B-B14F-4D97-AF65-F5344CB8AC3E}">
        <p14:creationId xmlns:p14="http://schemas.microsoft.com/office/powerpoint/2010/main" val="1093971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The Atmosphere</a:t>
            </a:r>
            <a:endParaRPr lang="en-US" sz="3600" dirty="0"/>
          </a:p>
        </p:txBody>
      </p:sp>
      <p:sp>
        <p:nvSpPr>
          <p:cNvPr id="3" name="Text Placeholder 2"/>
          <p:cNvSpPr>
            <a:spLocks noGrp="1"/>
          </p:cNvSpPr>
          <p:nvPr>
            <p:ph type="body" idx="4294967295"/>
          </p:nvPr>
        </p:nvSpPr>
        <p:spPr>
          <a:xfrm>
            <a:off x="381000" y="1143000"/>
            <a:ext cx="8305800" cy="4953000"/>
          </a:xfrm>
          <a:prstGeom prst="rect">
            <a:avLst/>
          </a:prstGeom>
        </p:spPr>
        <p:txBody>
          <a:bodyPr>
            <a:normAutofit/>
          </a:bodyPr>
          <a:lstStyle/>
          <a:p>
            <a:pPr lvl="0">
              <a:buClr>
                <a:srgbClr val="AD0101"/>
              </a:buClr>
              <a:defRPr/>
            </a:pPr>
            <a:r>
              <a:rPr lang="en-US" dirty="0" smtClean="0"/>
              <a:t>Atmospheric Composition</a:t>
            </a:r>
          </a:p>
          <a:p>
            <a:pPr lvl="1">
              <a:buClr>
                <a:srgbClr val="AD0101"/>
              </a:buClr>
              <a:defRPr/>
            </a:pPr>
            <a:r>
              <a:rPr lang="en-US" sz="2400" dirty="0" smtClean="0"/>
              <a:t>Permanent gases – gases which are in a constant proportion of the mass of the atmosphere</a:t>
            </a:r>
          </a:p>
          <a:p>
            <a:pPr lvl="2">
              <a:buClr>
                <a:srgbClr val="AD0101"/>
              </a:buClr>
              <a:defRPr/>
            </a:pPr>
            <a:r>
              <a:rPr lang="en-US" sz="2400" dirty="0" smtClean="0"/>
              <a:t>Nitrogen and oxygen</a:t>
            </a:r>
          </a:p>
          <a:p>
            <a:pPr lvl="1">
              <a:buClr>
                <a:srgbClr val="AD0101"/>
              </a:buClr>
              <a:defRPr/>
            </a:pPr>
            <a:r>
              <a:rPr lang="en-US" sz="2400" dirty="0" smtClean="0"/>
              <a:t>Variable gases – gases whose proportions vary in time and space</a:t>
            </a:r>
          </a:p>
          <a:p>
            <a:pPr lvl="2">
              <a:buClr>
                <a:srgbClr val="AD0101"/>
              </a:buClr>
              <a:defRPr/>
            </a:pPr>
            <a:r>
              <a:rPr lang="en-US" sz="2400" dirty="0" smtClean="0"/>
              <a:t>Carbon Dioxide</a:t>
            </a:r>
          </a:p>
          <a:p>
            <a:pPr lvl="1">
              <a:buClr>
                <a:srgbClr val="AD0101"/>
              </a:buClr>
              <a:defRPr/>
            </a:pPr>
            <a:r>
              <a:rPr lang="en-US" sz="2400" dirty="0" smtClean="0"/>
              <a:t>Aerosols – microscopic particles whose proportions also vary in time and space</a:t>
            </a:r>
          </a:p>
          <a:p>
            <a:pPr lvl="2">
              <a:buClr>
                <a:srgbClr val="AD0101"/>
              </a:buClr>
              <a:defRPr/>
            </a:pPr>
            <a:r>
              <a:rPr lang="en-US" sz="2400" dirty="0" smtClean="0"/>
              <a:t>Dust</a:t>
            </a:r>
          </a:p>
        </p:txBody>
      </p:sp>
    </p:spTree>
    <p:extLst>
      <p:ext uri="{BB962C8B-B14F-4D97-AF65-F5344CB8AC3E}">
        <p14:creationId xmlns:p14="http://schemas.microsoft.com/office/powerpoint/2010/main" val="306696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3600" dirty="0" smtClean="0"/>
              <a:t>Permanent and Variable Gases</a:t>
            </a:r>
            <a:endParaRPr lang="en-US" sz="3600" dirty="0"/>
          </a:p>
        </p:txBody>
      </p:sp>
      <p:sp>
        <p:nvSpPr>
          <p:cNvPr id="3" name="Text Placeholder 2"/>
          <p:cNvSpPr>
            <a:spLocks noGrp="1"/>
          </p:cNvSpPr>
          <p:nvPr>
            <p:ph type="body" idx="4294967295"/>
          </p:nvPr>
        </p:nvSpPr>
        <p:spPr>
          <a:xfrm>
            <a:off x="381000" y="1143000"/>
            <a:ext cx="8305800" cy="4953000"/>
          </a:xfrm>
          <a:prstGeom prst="rect">
            <a:avLst/>
          </a:prstGeom>
        </p:spPr>
        <p:txBody>
          <a:bodyPr>
            <a:normAutofit/>
          </a:bodyPr>
          <a:lstStyle/>
          <a:p>
            <a:pPr marL="273050" lvl="0" indent="-273050" fontAlgn="base">
              <a:lnSpc>
                <a:spcPct val="80000"/>
              </a:lnSpc>
              <a:spcAft>
                <a:spcPct val="0"/>
              </a:spcAft>
              <a:buClr>
                <a:srgbClr val="AD0101"/>
              </a:buClr>
              <a:buFont typeface="Arial" charset="0"/>
              <a:buChar char="•"/>
            </a:pPr>
            <a:r>
              <a:rPr lang="en-US" altLang="en-US" dirty="0">
                <a:solidFill>
                  <a:srgbClr val="303030"/>
                </a:solidFill>
              </a:rPr>
              <a:t>Permanent Gases</a:t>
            </a:r>
          </a:p>
          <a:p>
            <a:pPr marL="593725" lvl="1" indent="-273050" fontAlgn="base">
              <a:lnSpc>
                <a:spcPct val="80000"/>
              </a:lnSpc>
              <a:spcAft>
                <a:spcPct val="0"/>
              </a:spcAft>
              <a:buClr>
                <a:srgbClr val="AD0101"/>
              </a:buClr>
              <a:buFont typeface="Arial" charset="0"/>
              <a:buChar char="•"/>
            </a:pPr>
            <a:r>
              <a:rPr lang="en-US" altLang="en-US" sz="2400" b="1" u="sng" dirty="0">
                <a:solidFill>
                  <a:srgbClr val="303030"/>
                </a:solidFill>
              </a:rPr>
              <a:t>Nitrogen and Oxygen make up the 99 % of the atmosphere</a:t>
            </a:r>
          </a:p>
          <a:p>
            <a:pPr marL="868363" lvl="2" fontAlgn="base">
              <a:lnSpc>
                <a:spcPct val="80000"/>
              </a:lnSpc>
              <a:spcAft>
                <a:spcPct val="0"/>
              </a:spcAft>
              <a:buClr>
                <a:srgbClr val="AD0101"/>
              </a:buClr>
              <a:buFont typeface="Arial" charset="0"/>
              <a:buChar char="•"/>
            </a:pPr>
            <a:r>
              <a:rPr lang="en-US" altLang="en-US" sz="2400" dirty="0">
                <a:solidFill>
                  <a:srgbClr val="303030"/>
                </a:solidFill>
              </a:rPr>
              <a:t>78% Nitrogen</a:t>
            </a:r>
          </a:p>
          <a:p>
            <a:pPr marL="868363" lvl="2" fontAlgn="base">
              <a:lnSpc>
                <a:spcPct val="80000"/>
              </a:lnSpc>
              <a:spcAft>
                <a:spcPct val="0"/>
              </a:spcAft>
              <a:buClr>
                <a:srgbClr val="AD0101"/>
              </a:buClr>
              <a:buFont typeface="Arial" charset="0"/>
              <a:buChar char="•"/>
            </a:pPr>
            <a:r>
              <a:rPr lang="en-US" altLang="en-US" sz="2400" dirty="0">
                <a:solidFill>
                  <a:srgbClr val="303030"/>
                </a:solidFill>
              </a:rPr>
              <a:t>21% Oxygen</a:t>
            </a:r>
          </a:p>
          <a:p>
            <a:pPr marL="593725" lvl="1" indent="-273050" fontAlgn="base">
              <a:lnSpc>
                <a:spcPct val="80000"/>
              </a:lnSpc>
              <a:spcAft>
                <a:spcPct val="0"/>
              </a:spcAft>
              <a:buClr>
                <a:srgbClr val="AD0101"/>
              </a:buClr>
              <a:buFont typeface="Arial" charset="0"/>
              <a:buChar char="•"/>
            </a:pPr>
            <a:r>
              <a:rPr lang="en-US" altLang="en-US" sz="2400" dirty="0">
                <a:solidFill>
                  <a:srgbClr val="303030"/>
                </a:solidFill>
              </a:rPr>
              <a:t>Other 1% </a:t>
            </a:r>
          </a:p>
          <a:p>
            <a:pPr marL="868363" lvl="2" fontAlgn="base">
              <a:lnSpc>
                <a:spcPct val="80000"/>
              </a:lnSpc>
              <a:spcAft>
                <a:spcPct val="0"/>
              </a:spcAft>
              <a:buClr>
                <a:srgbClr val="AD0101"/>
              </a:buClr>
              <a:buFont typeface="Arial" charset="0"/>
              <a:buChar char="•"/>
            </a:pPr>
            <a:r>
              <a:rPr lang="en-US" altLang="en-US" sz="2400" dirty="0">
                <a:solidFill>
                  <a:srgbClr val="303030"/>
                </a:solidFill>
              </a:rPr>
              <a:t>Argon .9%</a:t>
            </a:r>
          </a:p>
          <a:p>
            <a:pPr marL="868363" lvl="2" fontAlgn="base">
              <a:lnSpc>
                <a:spcPct val="80000"/>
              </a:lnSpc>
              <a:spcAft>
                <a:spcPct val="0"/>
              </a:spcAft>
              <a:buClr>
                <a:srgbClr val="AD0101"/>
              </a:buClr>
              <a:buFont typeface="Arial" charset="0"/>
              <a:buChar char="•"/>
            </a:pPr>
            <a:r>
              <a:rPr lang="en-US" altLang="en-US" sz="2400" dirty="0">
                <a:solidFill>
                  <a:srgbClr val="303030"/>
                </a:solidFill>
              </a:rPr>
              <a:t>Carbon Dioxide .038%</a:t>
            </a:r>
          </a:p>
          <a:p>
            <a:pPr marL="593725" lvl="1" indent="-273050" fontAlgn="base">
              <a:lnSpc>
                <a:spcPct val="80000"/>
              </a:lnSpc>
              <a:spcAft>
                <a:spcPct val="0"/>
              </a:spcAft>
              <a:buClr>
                <a:srgbClr val="AD0101"/>
              </a:buClr>
              <a:buFont typeface="Arial" charset="0"/>
              <a:buChar char="•"/>
            </a:pPr>
            <a:r>
              <a:rPr lang="en-US" altLang="en-US" sz="2400" dirty="0">
                <a:solidFill>
                  <a:srgbClr val="303030"/>
                </a:solidFill>
              </a:rPr>
              <a:t>All other gases .06% equaling .998</a:t>
            </a:r>
            <a:r>
              <a:rPr lang="en-US" altLang="en-US" sz="2400" dirty="0" smtClean="0">
                <a:solidFill>
                  <a:srgbClr val="303030"/>
                </a:solidFill>
              </a:rPr>
              <a:t>%</a:t>
            </a:r>
            <a:endParaRPr lang="en-US" altLang="en-US" sz="2400" dirty="0">
              <a:solidFill>
                <a:srgbClr val="303030"/>
              </a:solidFill>
            </a:endParaRPr>
          </a:p>
        </p:txBody>
      </p:sp>
    </p:spTree>
    <p:extLst>
      <p:ext uri="{BB962C8B-B14F-4D97-AF65-F5344CB8AC3E}">
        <p14:creationId xmlns:p14="http://schemas.microsoft.com/office/powerpoint/2010/main" val="2312135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98425" y="0"/>
            <a:ext cx="9067800" cy="1143000"/>
          </a:xfrm>
        </p:spPr>
        <p:txBody>
          <a:bodyPr/>
          <a:lstStyle/>
          <a:p>
            <a:pPr eaLnBrk="1" hangingPunct="1"/>
            <a:r>
              <a:rPr lang="en-US" altLang="en-US" smtClean="0"/>
              <a:t>Gaseous Composition of Dry Air</a:t>
            </a:r>
          </a:p>
        </p:txBody>
      </p:sp>
      <p:pic>
        <p:nvPicPr>
          <p:cNvPr id="11267" name="Picture 2" descr="C:\Users\Cindy\Desktop\class\jpg\gas_com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295400"/>
            <a:ext cx="4038600" cy="476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00926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1066800" y="22225"/>
            <a:ext cx="6934200" cy="1143000"/>
          </a:xfrm>
        </p:spPr>
        <p:txBody>
          <a:bodyPr/>
          <a:lstStyle/>
          <a:p>
            <a:pPr eaLnBrk="1" hangingPunct="1"/>
            <a:r>
              <a:rPr lang="en-US" altLang="en-US" smtClean="0"/>
              <a:t>Particulates (Aerosols)</a:t>
            </a:r>
          </a:p>
        </p:txBody>
      </p:sp>
      <p:sp>
        <p:nvSpPr>
          <p:cNvPr id="20483" name="Content Placeholder 2"/>
          <p:cNvSpPr>
            <a:spLocks noGrp="1"/>
          </p:cNvSpPr>
          <p:nvPr>
            <p:ph idx="4294967295"/>
          </p:nvPr>
        </p:nvSpPr>
        <p:spPr>
          <a:xfrm>
            <a:off x="1066800" y="1219200"/>
            <a:ext cx="6858000" cy="4876800"/>
          </a:xfrm>
        </p:spPr>
        <p:txBody>
          <a:bodyPr rtlCol="0">
            <a:normAutofit lnSpcReduction="10000"/>
          </a:bodyPr>
          <a:lstStyle/>
          <a:p>
            <a:pPr marL="274320" indent="-274320" eaLnBrk="1" fontAlgn="auto" hangingPunct="1">
              <a:lnSpc>
                <a:spcPct val="90000"/>
              </a:lnSpc>
              <a:spcAft>
                <a:spcPts val="0"/>
              </a:spcAft>
              <a:buFont typeface="Arial" pitchFamily="34" charset="0"/>
              <a:buChar char="•"/>
              <a:defRPr/>
            </a:pPr>
            <a:r>
              <a:rPr lang="en-US" b="1" dirty="0" smtClean="0"/>
              <a:t>Large nongaseous particles </a:t>
            </a:r>
            <a:r>
              <a:rPr lang="en-US" dirty="0" smtClean="0"/>
              <a:t>are</a:t>
            </a:r>
            <a:r>
              <a:rPr lang="en-US" b="1" dirty="0" smtClean="0"/>
              <a:t> </a:t>
            </a:r>
            <a:r>
              <a:rPr lang="en-US" dirty="0" smtClean="0"/>
              <a:t>in the atmosphere</a:t>
            </a:r>
          </a:p>
          <a:p>
            <a:pPr marL="274320" indent="-274320" eaLnBrk="1" fontAlgn="auto" hangingPunct="1">
              <a:lnSpc>
                <a:spcPct val="90000"/>
              </a:lnSpc>
              <a:spcAft>
                <a:spcPts val="0"/>
              </a:spcAft>
              <a:buFont typeface="Arial" pitchFamily="34" charset="0"/>
              <a:buChar char="•"/>
              <a:defRPr/>
            </a:pPr>
            <a:endParaRPr lang="en-US" dirty="0" smtClean="0"/>
          </a:p>
          <a:p>
            <a:pPr marL="594360" lvl="1" indent="-274320" eaLnBrk="1" fontAlgn="auto" hangingPunct="1">
              <a:lnSpc>
                <a:spcPct val="90000"/>
              </a:lnSpc>
              <a:spcAft>
                <a:spcPts val="0"/>
              </a:spcAft>
              <a:buFont typeface="Arial" pitchFamily="34" charset="0"/>
              <a:buChar char="•"/>
              <a:defRPr/>
            </a:pPr>
            <a:r>
              <a:rPr lang="en-US" sz="2400" b="1" dirty="0" smtClean="0"/>
              <a:t>Mainly liquid water and ice</a:t>
            </a:r>
          </a:p>
          <a:p>
            <a:pPr marL="868680" lvl="2" eaLnBrk="1" fontAlgn="auto" hangingPunct="1">
              <a:lnSpc>
                <a:spcPct val="90000"/>
              </a:lnSpc>
              <a:spcAft>
                <a:spcPts val="0"/>
              </a:spcAft>
              <a:buFont typeface="Arial" pitchFamily="34" charset="0"/>
              <a:buChar char="•"/>
              <a:defRPr/>
            </a:pPr>
            <a:r>
              <a:rPr lang="en-US" sz="2400" b="1" dirty="0" smtClean="0"/>
              <a:t>Clouds, rain, snow, sleet, and hail</a:t>
            </a:r>
          </a:p>
          <a:p>
            <a:pPr marL="868680" lvl="2" eaLnBrk="1" fontAlgn="auto" hangingPunct="1">
              <a:lnSpc>
                <a:spcPct val="90000"/>
              </a:lnSpc>
              <a:spcAft>
                <a:spcPts val="0"/>
              </a:spcAft>
              <a:buFont typeface="Arial" pitchFamily="34" charset="0"/>
              <a:buChar char="•"/>
              <a:defRPr/>
            </a:pPr>
            <a:endParaRPr lang="en-US" sz="2400" dirty="0" smtClean="0"/>
          </a:p>
          <a:p>
            <a:pPr marL="594360" lvl="1" indent="-274320" eaLnBrk="1" fontAlgn="auto" hangingPunct="1">
              <a:lnSpc>
                <a:spcPct val="90000"/>
              </a:lnSpc>
              <a:spcAft>
                <a:spcPts val="0"/>
              </a:spcAft>
              <a:buFont typeface="Arial" pitchFamily="34" charset="0"/>
              <a:buChar char="•"/>
              <a:defRPr/>
            </a:pPr>
            <a:r>
              <a:rPr lang="en-US" sz="2400" b="1" dirty="0" smtClean="0"/>
              <a:t>Dust particles large enough to be visible</a:t>
            </a:r>
            <a:r>
              <a:rPr lang="en-US" sz="2400" dirty="0" smtClean="0"/>
              <a:t>, but too heavy to fall to the ground</a:t>
            </a:r>
          </a:p>
          <a:p>
            <a:pPr marL="594360" lvl="1" indent="-274320" eaLnBrk="1" fontAlgn="auto" hangingPunct="1">
              <a:lnSpc>
                <a:spcPct val="90000"/>
              </a:lnSpc>
              <a:spcAft>
                <a:spcPts val="0"/>
              </a:spcAft>
              <a:buFont typeface="Arial" pitchFamily="34" charset="0"/>
              <a:buChar char="•"/>
              <a:defRPr/>
            </a:pPr>
            <a:endParaRPr lang="en-US" sz="2400" dirty="0" smtClean="0"/>
          </a:p>
          <a:p>
            <a:pPr marL="594360" lvl="1" indent="-274320" eaLnBrk="1" fontAlgn="auto" hangingPunct="1">
              <a:lnSpc>
                <a:spcPct val="90000"/>
              </a:lnSpc>
              <a:spcAft>
                <a:spcPts val="0"/>
              </a:spcAft>
              <a:buFont typeface="Arial" pitchFamily="34" charset="0"/>
              <a:buChar char="•"/>
              <a:defRPr/>
            </a:pPr>
            <a:r>
              <a:rPr lang="en-US" sz="2400" b="1" dirty="0" smtClean="0"/>
              <a:t>Smaller particulates are invisible to the naked eye</a:t>
            </a:r>
            <a:r>
              <a:rPr lang="en-US" sz="2400" dirty="0" smtClean="0"/>
              <a:t>, may also be suspended in the atmosphere</a:t>
            </a:r>
          </a:p>
          <a:p>
            <a:pPr marL="594360" lvl="1" indent="-274320" eaLnBrk="1" fontAlgn="auto" hangingPunct="1">
              <a:lnSpc>
                <a:spcPct val="90000"/>
              </a:lnSpc>
              <a:spcAft>
                <a:spcPts val="0"/>
              </a:spcAft>
              <a:buFont typeface="Arial" pitchFamily="34" charset="0"/>
              <a:buChar char="•"/>
              <a:defRPr/>
            </a:pPr>
            <a:endParaRPr lang="en-US" sz="2400" dirty="0" smtClean="0"/>
          </a:p>
          <a:p>
            <a:pPr marL="274320" indent="-274320" eaLnBrk="1" fontAlgn="auto" hangingPunct="1">
              <a:lnSpc>
                <a:spcPct val="90000"/>
              </a:lnSpc>
              <a:spcAft>
                <a:spcPts val="0"/>
              </a:spcAft>
              <a:buFont typeface="Arial" pitchFamily="34" charset="0"/>
              <a:buChar char="•"/>
              <a:defRPr/>
            </a:pPr>
            <a:r>
              <a:rPr lang="en-US" b="1" dirty="0" smtClean="0"/>
              <a:t>Found near their origin, either urban areas, or the natural condition that caused the particulate</a:t>
            </a:r>
          </a:p>
        </p:txBody>
      </p:sp>
    </p:spTree>
    <p:extLst>
      <p:ext uri="{BB962C8B-B14F-4D97-AF65-F5344CB8AC3E}">
        <p14:creationId xmlns:p14="http://schemas.microsoft.com/office/powerpoint/2010/main" val="1130308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Users\Cindy\Desktop\class\jpg\3-lay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76263"/>
            <a:ext cx="64230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8652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1066800" y="22225"/>
            <a:ext cx="6934200" cy="1143000"/>
          </a:xfrm>
        </p:spPr>
        <p:txBody>
          <a:bodyPr/>
          <a:lstStyle/>
          <a:p>
            <a:pPr eaLnBrk="1" hangingPunct="1"/>
            <a:r>
              <a:rPr lang="en-US" altLang="en-US" dirty="0" smtClean="0"/>
              <a:t>Glaciations</a:t>
            </a:r>
          </a:p>
        </p:txBody>
      </p:sp>
      <p:sp>
        <p:nvSpPr>
          <p:cNvPr id="20483" name="Content Placeholder 2"/>
          <p:cNvSpPr>
            <a:spLocks noGrp="1"/>
          </p:cNvSpPr>
          <p:nvPr>
            <p:ph idx="4294967295"/>
          </p:nvPr>
        </p:nvSpPr>
        <p:spPr>
          <a:xfrm>
            <a:off x="609600" y="1219200"/>
            <a:ext cx="7924800" cy="4876800"/>
          </a:xfrm>
        </p:spPr>
        <p:txBody>
          <a:bodyPr rtlCol="0">
            <a:normAutofit/>
          </a:bodyPr>
          <a:lstStyle/>
          <a:p>
            <a:pPr marL="274320" indent="-274320" eaLnBrk="1" fontAlgn="auto" hangingPunct="1">
              <a:lnSpc>
                <a:spcPct val="90000"/>
              </a:lnSpc>
              <a:spcAft>
                <a:spcPts val="0"/>
              </a:spcAft>
              <a:buFont typeface="Arial" pitchFamily="34" charset="0"/>
              <a:buChar char="•"/>
              <a:defRPr/>
            </a:pPr>
            <a:r>
              <a:rPr lang="en-US" dirty="0" smtClean="0"/>
              <a:t>A study of </a:t>
            </a:r>
            <a:r>
              <a:rPr lang="en-US" u="sng" dirty="0" smtClean="0"/>
              <a:t>climate change can be thought of as </a:t>
            </a:r>
            <a:r>
              <a:rPr lang="en-US" b="1" u="sng" dirty="0" smtClean="0"/>
              <a:t>a study of changes in the atmosphere and the linkage with the cryosphere</a:t>
            </a:r>
          </a:p>
          <a:p>
            <a:pPr marL="274320" indent="-274320" eaLnBrk="1" fontAlgn="auto" hangingPunct="1">
              <a:lnSpc>
                <a:spcPct val="90000"/>
              </a:lnSpc>
              <a:spcAft>
                <a:spcPts val="0"/>
              </a:spcAft>
              <a:buFont typeface="Arial" pitchFamily="34" charset="0"/>
              <a:buChar char="•"/>
              <a:defRPr/>
            </a:pPr>
            <a:r>
              <a:rPr lang="en-US" dirty="0" smtClean="0"/>
              <a:t>The </a:t>
            </a:r>
            <a:r>
              <a:rPr lang="en-US" b="1" u="sng" dirty="0" smtClean="0"/>
              <a:t>cryosphere is a part of the hydrosphere that stays frozen all year round</a:t>
            </a:r>
          </a:p>
          <a:p>
            <a:pPr marL="274320" indent="-274320" eaLnBrk="1" fontAlgn="auto" hangingPunct="1">
              <a:lnSpc>
                <a:spcPct val="90000"/>
              </a:lnSpc>
              <a:spcAft>
                <a:spcPts val="0"/>
              </a:spcAft>
              <a:buFont typeface="Arial" pitchFamily="34" charset="0"/>
              <a:buChar char="•"/>
              <a:defRPr/>
            </a:pPr>
            <a:r>
              <a:rPr lang="en-US" dirty="0" smtClean="0"/>
              <a:t>Major components of the </a:t>
            </a:r>
            <a:r>
              <a:rPr lang="en-US" b="1" dirty="0" smtClean="0"/>
              <a:t>cryosphere include </a:t>
            </a:r>
            <a:r>
              <a:rPr lang="en-US" b="1" u="sng" dirty="0" smtClean="0"/>
              <a:t>permafrost, sea ice, ice caps, glaciers, and ice sheets</a:t>
            </a:r>
          </a:p>
          <a:p>
            <a:pPr marL="274320" indent="-274320" eaLnBrk="1" fontAlgn="auto" hangingPunct="1">
              <a:lnSpc>
                <a:spcPct val="90000"/>
              </a:lnSpc>
              <a:spcAft>
                <a:spcPts val="0"/>
              </a:spcAft>
              <a:buFont typeface="Arial" pitchFamily="34" charset="0"/>
              <a:buChar char="•"/>
              <a:defRPr/>
            </a:pPr>
            <a:r>
              <a:rPr lang="en-US" b="1" u="sng" dirty="0" smtClean="0"/>
              <a:t>Ice in permafrost, sea ice, and ice caps are either fixed in place or floating</a:t>
            </a:r>
          </a:p>
          <a:p>
            <a:pPr marL="274320" indent="-274320" eaLnBrk="1" fontAlgn="auto" hangingPunct="1">
              <a:lnSpc>
                <a:spcPct val="90000"/>
              </a:lnSpc>
              <a:spcAft>
                <a:spcPts val="0"/>
              </a:spcAft>
              <a:buFont typeface="Arial" pitchFamily="34" charset="0"/>
              <a:buChar char="•"/>
              <a:defRPr/>
            </a:pPr>
            <a:r>
              <a:rPr lang="en-US" b="1" u="sng" dirty="0" smtClean="0"/>
              <a:t>Glaciers form an ice sheet, flow from high areas to low areas under the weight of the accumulated ice.</a:t>
            </a:r>
          </a:p>
          <a:p>
            <a:pPr marL="274320" indent="-274320" eaLnBrk="1" fontAlgn="auto" hangingPunct="1">
              <a:lnSpc>
                <a:spcPct val="90000"/>
              </a:lnSpc>
              <a:spcAft>
                <a:spcPts val="0"/>
              </a:spcAft>
              <a:buFont typeface="Arial" pitchFamily="34" charset="0"/>
              <a:buChar char="•"/>
              <a:defRPr/>
            </a:pPr>
            <a:r>
              <a:rPr lang="en-US" dirty="0" smtClean="0"/>
              <a:t>Like </a:t>
            </a:r>
            <a:r>
              <a:rPr lang="en-US" b="1" u="sng" dirty="0" smtClean="0"/>
              <a:t>beaches, glaciers and ice sheets have budgets with inputs and outputs</a:t>
            </a:r>
          </a:p>
        </p:txBody>
      </p:sp>
    </p:spTree>
    <p:extLst>
      <p:ext uri="{BB962C8B-B14F-4D97-AF65-F5344CB8AC3E}">
        <p14:creationId xmlns:p14="http://schemas.microsoft.com/office/powerpoint/2010/main" val="22920908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066800"/>
            <a:ext cx="8382000" cy="5064125"/>
          </a:xfrm>
        </p:spPr>
        <p:txBody>
          <a:bodyPr>
            <a:normAutofit/>
          </a:bodyPr>
          <a:lstStyle/>
          <a:p>
            <a:pPr>
              <a:defRPr/>
            </a:pPr>
            <a:r>
              <a:rPr lang="en-US" b="1" u="sng" dirty="0" smtClean="0"/>
              <a:t>Pleistocene Glaciation</a:t>
            </a:r>
          </a:p>
          <a:p>
            <a:pPr lvl="1">
              <a:defRPr/>
            </a:pPr>
            <a:r>
              <a:rPr lang="en-US" sz="2400" u="sng" dirty="0" smtClean="0"/>
              <a:t>Over the </a:t>
            </a:r>
            <a:r>
              <a:rPr lang="en-US" sz="2400" b="1" u="sng" dirty="0" smtClean="0"/>
              <a:t>past 3.2 million years, earth’s climate system has fluctuated greatly, alternating between </a:t>
            </a:r>
            <a:r>
              <a:rPr lang="en-US" sz="2400" b="1" i="1" u="sng" dirty="0" smtClean="0"/>
              <a:t>glacial intervals</a:t>
            </a:r>
          </a:p>
          <a:p>
            <a:pPr lvl="1">
              <a:defRPr/>
            </a:pPr>
            <a:r>
              <a:rPr lang="en-US" sz="2400" b="1" u="sng" dirty="0" smtClean="0"/>
              <a:t>About 2.5 million years ago- there was an “amplitude” in climate fluctuations- </a:t>
            </a:r>
            <a:r>
              <a:rPr lang="en-US" sz="2400" b="1" dirty="0" smtClean="0"/>
              <a:t>causing some parts of the Northern Hemisphere to be covered by glaciers</a:t>
            </a:r>
          </a:p>
          <a:p>
            <a:pPr lvl="1">
              <a:buClr>
                <a:srgbClr val="AD0101"/>
              </a:buClr>
              <a:defRPr/>
            </a:pPr>
            <a:r>
              <a:rPr lang="en-US" sz="2400" u="sng" dirty="0" smtClean="0">
                <a:solidFill>
                  <a:srgbClr val="303030"/>
                </a:solidFill>
              </a:rPr>
              <a:t>The </a:t>
            </a:r>
            <a:r>
              <a:rPr lang="en-US" sz="2400" b="1" u="sng" dirty="0" smtClean="0">
                <a:solidFill>
                  <a:srgbClr val="303030"/>
                </a:solidFill>
              </a:rPr>
              <a:t>last major glacial period in </a:t>
            </a:r>
            <a:r>
              <a:rPr lang="en-US" sz="2400" b="1" u="sng" dirty="0">
                <a:solidFill>
                  <a:srgbClr val="303030"/>
                </a:solidFill>
              </a:rPr>
              <a:t>North America known as the “Wisconsin” glacial stage </a:t>
            </a:r>
            <a:r>
              <a:rPr lang="en-US" sz="2400" b="1" u="sng" dirty="0" smtClean="0">
                <a:solidFill>
                  <a:srgbClr val="303030"/>
                </a:solidFill>
              </a:rPr>
              <a:t>ended approximately </a:t>
            </a:r>
            <a:r>
              <a:rPr lang="en-US" sz="2400" b="1" u="sng" dirty="0">
                <a:solidFill>
                  <a:srgbClr val="303030"/>
                </a:solidFill>
              </a:rPr>
              <a:t>10,000 years ago</a:t>
            </a:r>
          </a:p>
          <a:p>
            <a:pPr lvl="1">
              <a:defRPr/>
            </a:pPr>
            <a:r>
              <a:rPr lang="en-US" sz="2400" dirty="0" smtClean="0"/>
              <a:t>Scientists believe that </a:t>
            </a:r>
            <a:r>
              <a:rPr lang="en-US" sz="2400" b="1" u="sng" dirty="0" smtClean="0"/>
              <a:t>we are presently in a interglacial period with the highest temperatures since the last interglacial interval some 125,000 years ago.</a:t>
            </a:r>
          </a:p>
        </p:txBody>
      </p:sp>
      <p:sp>
        <p:nvSpPr>
          <p:cNvPr id="3" name="Title 2"/>
          <p:cNvSpPr>
            <a:spLocks noGrp="1"/>
          </p:cNvSpPr>
          <p:nvPr>
            <p:ph type="title" idx="4294967295"/>
          </p:nvPr>
        </p:nvSpPr>
        <p:spPr>
          <a:xfrm>
            <a:off x="1295400" y="304800"/>
            <a:ext cx="6934200" cy="762000"/>
          </a:xfrm>
        </p:spPr>
        <p:txBody>
          <a:bodyPr/>
          <a:lstStyle/>
          <a:p>
            <a:pPr>
              <a:defRPr/>
            </a:pPr>
            <a:r>
              <a:rPr lang="en-US" sz="4000" dirty="0" smtClean="0"/>
              <a:t>Glaciations</a:t>
            </a:r>
            <a:endParaRPr lang="en-US" sz="4000" dirty="0"/>
          </a:p>
        </p:txBody>
      </p:sp>
    </p:spTree>
    <p:extLst>
      <p:ext uri="{BB962C8B-B14F-4D97-AF65-F5344CB8AC3E}">
        <p14:creationId xmlns:p14="http://schemas.microsoft.com/office/powerpoint/2010/main" val="2165967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152400"/>
            <a:ext cx="8915400" cy="990600"/>
          </a:xfrm>
          <a:prstGeom prst="rect">
            <a:avLst/>
          </a:prstGeom>
        </p:spPr>
        <p:txBody>
          <a:bodyPr>
            <a:noAutofit/>
          </a:bodyPr>
          <a:lstStyle/>
          <a:p>
            <a:pPr algn="ctr">
              <a:defRPr/>
            </a:pPr>
            <a:r>
              <a:rPr lang="en-US" sz="4400" dirty="0" smtClean="0"/>
              <a:t>Learning Objectives</a:t>
            </a:r>
            <a:endParaRPr lang="en-US" sz="4400" dirty="0"/>
          </a:p>
        </p:txBody>
      </p:sp>
      <p:sp>
        <p:nvSpPr>
          <p:cNvPr id="3" name="Text Placeholder 2"/>
          <p:cNvSpPr>
            <a:spLocks noGrp="1"/>
          </p:cNvSpPr>
          <p:nvPr>
            <p:ph type="body" idx="4294967295"/>
          </p:nvPr>
        </p:nvSpPr>
        <p:spPr>
          <a:xfrm>
            <a:off x="152400" y="1219200"/>
            <a:ext cx="8839200" cy="4953000"/>
          </a:xfrm>
          <a:prstGeom prst="rect">
            <a:avLst/>
          </a:prstGeom>
        </p:spPr>
        <p:txBody>
          <a:bodyPr>
            <a:normAutofit lnSpcReduction="10000"/>
          </a:bodyPr>
          <a:lstStyle/>
          <a:p>
            <a:pPr>
              <a:defRPr/>
            </a:pPr>
            <a:r>
              <a:rPr lang="en-US" sz="2300" b="1" dirty="0" smtClean="0"/>
              <a:t>Understand the difference between climate and weather and how their variability is related natural hazards</a:t>
            </a:r>
          </a:p>
          <a:p>
            <a:pPr>
              <a:defRPr/>
            </a:pPr>
            <a:endParaRPr lang="en-US" sz="1000" b="1" dirty="0" smtClean="0"/>
          </a:p>
          <a:p>
            <a:pPr>
              <a:defRPr/>
            </a:pPr>
            <a:r>
              <a:rPr lang="en-US" sz="2300" b="1" dirty="0" smtClean="0"/>
              <a:t>Know the basic concepts of atmospheric science, such as structure, composition, and dynamics of the atmosphere</a:t>
            </a:r>
          </a:p>
          <a:p>
            <a:pPr>
              <a:defRPr/>
            </a:pPr>
            <a:endParaRPr lang="en-US" sz="1000" b="1" dirty="0" smtClean="0"/>
          </a:p>
          <a:p>
            <a:pPr>
              <a:defRPr/>
            </a:pPr>
            <a:r>
              <a:rPr lang="en-US" sz="2300" b="1" dirty="0" smtClean="0"/>
              <a:t>Understand how climate has changed during the past million years through glacial and interglacial conditions and how human activity is altering our current climate</a:t>
            </a:r>
          </a:p>
          <a:p>
            <a:pPr>
              <a:defRPr/>
            </a:pPr>
            <a:endParaRPr lang="en-US" sz="1000" b="1" dirty="0" smtClean="0"/>
          </a:p>
          <a:p>
            <a:pPr>
              <a:defRPr/>
            </a:pPr>
            <a:r>
              <a:rPr lang="en-US" sz="2300" b="1" dirty="0" smtClean="0"/>
              <a:t>Understand the potential causes of climate change</a:t>
            </a:r>
          </a:p>
          <a:p>
            <a:pPr>
              <a:defRPr/>
            </a:pPr>
            <a:endParaRPr lang="en-US" sz="1000" b="1" dirty="0" smtClean="0"/>
          </a:p>
          <a:p>
            <a:pPr>
              <a:defRPr/>
            </a:pPr>
            <a:r>
              <a:rPr lang="en-US" sz="2300" b="1" dirty="0" smtClean="0"/>
              <a:t>Know how climate change is related to natural hazards</a:t>
            </a:r>
          </a:p>
          <a:p>
            <a:pPr>
              <a:defRPr/>
            </a:pPr>
            <a:endParaRPr lang="en-US" sz="1100" b="1" dirty="0" smtClean="0"/>
          </a:p>
          <a:p>
            <a:pPr>
              <a:defRPr/>
            </a:pPr>
            <a:r>
              <a:rPr lang="en-US" sz="2300" b="1" dirty="0" smtClean="0"/>
              <a:t>Know the ways we may mitigate climate change and associated hazards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219200"/>
            <a:ext cx="8686800" cy="4876800"/>
          </a:xfrm>
        </p:spPr>
        <p:txBody>
          <a:bodyPr>
            <a:normAutofit/>
          </a:bodyPr>
          <a:lstStyle/>
          <a:p>
            <a:pPr>
              <a:defRPr/>
            </a:pPr>
            <a:r>
              <a:rPr lang="en-US" b="1" u="sng" dirty="0" smtClean="0"/>
              <a:t>Periglacial processes</a:t>
            </a:r>
            <a:r>
              <a:rPr lang="en-US" b="1" dirty="0" smtClean="0"/>
              <a:t>- </a:t>
            </a:r>
            <a:r>
              <a:rPr lang="en-US" dirty="0" smtClean="0"/>
              <a:t>the erosion &amp; deposition done by the prodigious amounts of melt water released as the glaciers melted</a:t>
            </a:r>
          </a:p>
          <a:p>
            <a:pPr lvl="1">
              <a:defRPr/>
            </a:pPr>
            <a:r>
              <a:rPr lang="en-US" sz="2400" dirty="0" smtClean="0"/>
              <a:t>Frost weathering associated with solifluction of frozen subsoil</a:t>
            </a:r>
          </a:p>
          <a:p>
            <a:pPr marL="320040" lvl="1" indent="0">
              <a:buNone/>
              <a:defRPr/>
            </a:pPr>
            <a:endParaRPr lang="en-US" sz="2400" dirty="0" smtClean="0"/>
          </a:p>
          <a:p>
            <a:pPr>
              <a:defRPr/>
            </a:pPr>
            <a:r>
              <a:rPr lang="en-US" b="1" u="sng" dirty="0" smtClean="0"/>
              <a:t>Sea-level Change- </a:t>
            </a:r>
            <a:r>
              <a:rPr lang="en-US" dirty="0" smtClean="0"/>
              <a:t>more water stored in the ice – less water in the oceans – when glaciers melted ocean levels went up</a:t>
            </a:r>
          </a:p>
          <a:p>
            <a:pPr>
              <a:defRPr/>
            </a:pPr>
            <a:endParaRPr lang="en-US" u="sng" dirty="0" smtClean="0"/>
          </a:p>
          <a:p>
            <a:pPr>
              <a:defRPr/>
            </a:pPr>
            <a:r>
              <a:rPr lang="en-US" b="1" u="sng" dirty="0" smtClean="0"/>
              <a:t>Crustal  depression- </a:t>
            </a:r>
            <a:r>
              <a:rPr lang="en-US" dirty="0" smtClean="0"/>
              <a:t>enormous weight of accumulated ice on continents caused portions of Earth’s crust to sink- When ice melted the crust would rebound- Isostatic adjustment in portions of Canada and Europe- These areas are still rising</a:t>
            </a:r>
          </a:p>
        </p:txBody>
      </p:sp>
      <p:sp>
        <p:nvSpPr>
          <p:cNvPr id="3" name="Title 2"/>
          <p:cNvSpPr>
            <a:spLocks noGrp="1"/>
          </p:cNvSpPr>
          <p:nvPr>
            <p:ph type="title" idx="4294967295"/>
          </p:nvPr>
        </p:nvSpPr>
        <p:spPr>
          <a:xfrm>
            <a:off x="457200" y="0"/>
            <a:ext cx="8229600" cy="1143000"/>
          </a:xfrm>
        </p:spPr>
        <p:txBody>
          <a:bodyPr>
            <a:normAutofit/>
          </a:bodyPr>
          <a:lstStyle/>
          <a:p>
            <a:pPr>
              <a:defRPr/>
            </a:pPr>
            <a:r>
              <a:rPr lang="en-US" sz="3600" dirty="0" smtClean="0"/>
              <a:t> Effects of Pleistocene Glaciation</a:t>
            </a:r>
            <a:endParaRPr lang="en-US" sz="3600" dirty="0"/>
          </a:p>
        </p:txBody>
      </p:sp>
      <p:graphicFrame>
        <p:nvGraphicFramePr>
          <p:cNvPr id="6148" name="Object 3"/>
          <p:cNvGraphicFramePr>
            <a:graphicFrameLocks noChangeAspect="1"/>
          </p:cNvGraphicFramePr>
          <p:nvPr>
            <p:extLst>
              <p:ext uri="{D42A27DB-BD31-4B8C-83A1-F6EECF244321}">
                <p14:modId xmlns:p14="http://schemas.microsoft.com/office/powerpoint/2010/main" val="1364197675"/>
              </p:ext>
            </p:extLst>
          </p:nvPr>
        </p:nvGraphicFramePr>
        <p:xfrm>
          <a:off x="152400" y="6243739"/>
          <a:ext cx="1600200" cy="614261"/>
        </p:xfrm>
        <a:graphic>
          <a:graphicData uri="http://schemas.openxmlformats.org/presentationml/2006/ole">
            <mc:AlternateContent xmlns:mc="http://schemas.openxmlformats.org/markup-compatibility/2006">
              <mc:Choice xmlns:v="urn:schemas-microsoft-com:vml" Requires="v">
                <p:oleObj spid="_x0000_s34843" name="Packager Shell Object" showAsIcon="1" r:id="rId3" imgW="1802880" imgH="682560" progId="Package">
                  <p:embed/>
                </p:oleObj>
              </mc:Choice>
              <mc:Fallback>
                <p:oleObj name="Packager Shell Object" showAsIcon="1" r:id="rId3" imgW="1802880" imgH="682560" progId="Package">
                  <p:embed/>
                  <p:pic>
                    <p:nvPicPr>
                      <p:cNvPr id="0" name=""/>
                      <p:cNvPicPr>
                        <a:picLocks noChangeAspect="1" noChangeArrowheads="1"/>
                      </p:cNvPicPr>
                      <p:nvPr/>
                    </p:nvPicPr>
                    <p:blipFill>
                      <a:blip r:embed="rId4"/>
                      <a:srcRect/>
                      <a:stretch>
                        <a:fillRect/>
                      </a:stretch>
                    </p:blipFill>
                    <p:spPr bwMode="auto">
                      <a:xfrm>
                        <a:off x="152400" y="6243739"/>
                        <a:ext cx="1600200" cy="61426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96632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2000" y="152400"/>
            <a:ext cx="8001000" cy="1143000"/>
          </a:xfrm>
        </p:spPr>
        <p:txBody>
          <a:bodyPr>
            <a:normAutofit fontScale="90000"/>
          </a:bodyPr>
          <a:lstStyle/>
          <a:p>
            <a:pPr>
              <a:defRPr/>
            </a:pPr>
            <a:r>
              <a:rPr lang="en-US" dirty="0" smtClean="0"/>
              <a:t>Effects of Pleistocene Glaciation</a:t>
            </a:r>
            <a:endParaRPr lang="en-US" dirty="0"/>
          </a:p>
        </p:txBody>
      </p:sp>
      <p:sp>
        <p:nvSpPr>
          <p:cNvPr id="3" name="Text Placeholder 2"/>
          <p:cNvSpPr>
            <a:spLocks noGrp="1"/>
          </p:cNvSpPr>
          <p:nvPr>
            <p:ph type="body" idx="4294967295"/>
          </p:nvPr>
        </p:nvSpPr>
        <p:spPr>
          <a:xfrm>
            <a:off x="762000" y="1447800"/>
            <a:ext cx="7543800" cy="4530725"/>
          </a:xfrm>
        </p:spPr>
        <p:txBody>
          <a:bodyPr>
            <a:normAutofit/>
          </a:bodyPr>
          <a:lstStyle/>
          <a:p>
            <a:pPr>
              <a:defRPr/>
            </a:pPr>
            <a:r>
              <a:rPr lang="en-US" b="1" u="sng" dirty="0" smtClean="0"/>
              <a:t>Pluvial (increased rain) developments</a:t>
            </a:r>
            <a:r>
              <a:rPr lang="en-US" b="1" dirty="0" smtClean="0"/>
              <a:t>- </a:t>
            </a:r>
            <a:r>
              <a:rPr lang="en-US" dirty="0" smtClean="0"/>
              <a:t>during glaciation period. There was a considerable increase in precipitation, and a decrease in evaporation</a:t>
            </a:r>
          </a:p>
          <a:p>
            <a:pPr lvl="1">
              <a:defRPr/>
            </a:pPr>
            <a:r>
              <a:rPr lang="en-US" sz="2400" dirty="0" smtClean="0"/>
              <a:t>Result </a:t>
            </a:r>
            <a:r>
              <a:rPr lang="en-US" sz="2400" u="sng" dirty="0" smtClean="0"/>
              <a:t>‘pluvial effects’ created many lakes where previously there had been none</a:t>
            </a:r>
          </a:p>
          <a:p>
            <a:pPr lvl="1">
              <a:defRPr/>
            </a:pPr>
            <a:r>
              <a:rPr lang="en-US" sz="2400" dirty="0" smtClean="0"/>
              <a:t>Most have </a:t>
            </a:r>
            <a:r>
              <a:rPr lang="en-US" sz="2400" u="sng" dirty="0" smtClean="0"/>
              <a:t>drained or significantly reduced in size but have left lasting imprint- example Lake Bonneville</a:t>
            </a:r>
          </a:p>
        </p:txBody>
      </p:sp>
    </p:spTree>
    <p:extLst>
      <p:ext uri="{BB962C8B-B14F-4D97-AF65-F5344CB8AC3E}">
        <p14:creationId xmlns:p14="http://schemas.microsoft.com/office/powerpoint/2010/main" val="8114116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http://esp.cr.usgs.gov/projects/paleo_hyd/images/figure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533400"/>
            <a:ext cx="4876800" cy="555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7231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152400"/>
            <a:ext cx="6934200" cy="1143000"/>
          </a:xfrm>
        </p:spPr>
        <p:txBody>
          <a:bodyPr>
            <a:normAutofit/>
          </a:bodyPr>
          <a:lstStyle/>
          <a:p>
            <a:pPr>
              <a:defRPr/>
            </a:pPr>
            <a:r>
              <a:rPr lang="en-US" dirty="0" smtClean="0"/>
              <a:t>Glaciations Past</a:t>
            </a:r>
            <a:endParaRPr lang="en-US" dirty="0"/>
          </a:p>
        </p:txBody>
      </p:sp>
      <p:sp>
        <p:nvSpPr>
          <p:cNvPr id="3" name="Text Placeholder 2"/>
          <p:cNvSpPr>
            <a:spLocks noGrp="1"/>
          </p:cNvSpPr>
          <p:nvPr>
            <p:ph type="body" idx="4294967295"/>
          </p:nvPr>
        </p:nvSpPr>
        <p:spPr>
          <a:xfrm>
            <a:off x="838200" y="1230573"/>
            <a:ext cx="7467600" cy="2514600"/>
          </a:xfrm>
        </p:spPr>
        <p:txBody>
          <a:bodyPr>
            <a:normAutofit/>
          </a:bodyPr>
          <a:lstStyle/>
          <a:p>
            <a:pPr lvl="1">
              <a:defRPr/>
            </a:pPr>
            <a:r>
              <a:rPr lang="en-US" sz="2400" u="sng" dirty="0"/>
              <a:t>At maximum Pleistocene extent, ice covered one third of the total land area of </a:t>
            </a:r>
            <a:r>
              <a:rPr lang="en-US" sz="2400" u="sng" dirty="0" smtClean="0"/>
              <a:t>Earth</a:t>
            </a:r>
          </a:p>
          <a:p>
            <a:pPr lvl="1">
              <a:defRPr/>
            </a:pPr>
            <a:r>
              <a:rPr lang="en-US" sz="2400" u="sng" dirty="0" smtClean="0"/>
              <a:t>The period since then is know as the “Holocene” epoch.  </a:t>
            </a:r>
            <a:r>
              <a:rPr lang="en-US" sz="2400" dirty="0" smtClean="0"/>
              <a:t>Could be either </a:t>
            </a:r>
            <a:r>
              <a:rPr lang="en-US" sz="2400" u="sng" dirty="0" smtClean="0"/>
              <a:t>post glacial or an interglacial interlude</a:t>
            </a:r>
          </a:p>
        </p:txBody>
      </p:sp>
      <p:pic>
        <p:nvPicPr>
          <p:cNvPr id="40962" name="Picture 2" descr="http://t1.gstatic.com/images?q=tbn:ANd9GcTQJDcQLClabpQ5Ew12cQOvHhHVQ2cYRkgj06OL545y-qbfeQj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916" y="3733800"/>
            <a:ext cx="4109484" cy="2339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9702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228600"/>
            <a:ext cx="6934200" cy="1143000"/>
          </a:xfrm>
        </p:spPr>
        <p:txBody>
          <a:bodyPr>
            <a:normAutofit/>
          </a:bodyPr>
          <a:lstStyle/>
          <a:p>
            <a:pPr>
              <a:defRPr/>
            </a:pPr>
            <a:r>
              <a:rPr lang="en-US" dirty="0" smtClean="0"/>
              <a:t>Contemporary Glaciation</a:t>
            </a:r>
            <a:endParaRPr lang="en-US" dirty="0"/>
          </a:p>
        </p:txBody>
      </p:sp>
      <p:sp>
        <p:nvSpPr>
          <p:cNvPr id="3" name="Text Placeholder 2"/>
          <p:cNvSpPr>
            <a:spLocks noGrp="1"/>
          </p:cNvSpPr>
          <p:nvPr>
            <p:ph type="body" idx="4294967295"/>
          </p:nvPr>
        </p:nvSpPr>
        <p:spPr>
          <a:xfrm>
            <a:off x="1144079" y="1295400"/>
            <a:ext cx="6858000" cy="1523999"/>
          </a:xfrm>
        </p:spPr>
        <p:txBody>
          <a:bodyPr/>
          <a:lstStyle/>
          <a:p>
            <a:pPr>
              <a:defRPr/>
            </a:pPr>
            <a:r>
              <a:rPr lang="en-US" b="1" dirty="0" smtClean="0"/>
              <a:t>Compared to Pleistocene glaciation, the extent of ice covering the continent surfaces today is very small – 96% in Antarctica and Greenland</a:t>
            </a:r>
          </a:p>
        </p:txBody>
      </p:sp>
      <p:pic>
        <p:nvPicPr>
          <p:cNvPr id="41986" name="Picture 2" descr="http://t3.gstatic.com/images?q=tbn:ANd9GcSxwP8vDJWBdvBKk-db2r60caGegkCt2LuaIs6M_JbAQHfBIDVdc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352800"/>
            <a:ext cx="5640959"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2413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381000"/>
            <a:ext cx="6934200" cy="914400"/>
          </a:xfrm>
        </p:spPr>
        <p:txBody>
          <a:bodyPr>
            <a:normAutofit/>
          </a:bodyPr>
          <a:lstStyle/>
          <a:p>
            <a:pPr>
              <a:defRPr/>
            </a:pPr>
            <a:r>
              <a:rPr lang="en-US" dirty="0" smtClean="0"/>
              <a:t>Glacial Hazards </a:t>
            </a:r>
            <a:endParaRPr lang="en-US" dirty="0"/>
          </a:p>
        </p:txBody>
      </p:sp>
      <p:sp>
        <p:nvSpPr>
          <p:cNvPr id="3" name="Text Placeholder 2"/>
          <p:cNvSpPr>
            <a:spLocks noGrp="1"/>
          </p:cNvSpPr>
          <p:nvPr>
            <p:ph type="body" idx="4294967295"/>
          </p:nvPr>
        </p:nvSpPr>
        <p:spPr>
          <a:xfrm>
            <a:off x="228600" y="1295400"/>
            <a:ext cx="8610600" cy="4953000"/>
          </a:xfrm>
        </p:spPr>
        <p:txBody>
          <a:bodyPr>
            <a:noAutofit/>
          </a:bodyPr>
          <a:lstStyle/>
          <a:p>
            <a:pPr>
              <a:defRPr/>
            </a:pPr>
            <a:r>
              <a:rPr lang="en-US" dirty="0" smtClean="0"/>
              <a:t>Glacier may </a:t>
            </a:r>
            <a:r>
              <a:rPr lang="en-US" u="sng" dirty="0" smtClean="0"/>
              <a:t>look fairly harmless, but they are huge actively flowing masses of ice and rock debris</a:t>
            </a:r>
          </a:p>
          <a:p>
            <a:pPr>
              <a:defRPr/>
            </a:pPr>
            <a:r>
              <a:rPr lang="en-US" u="sng" dirty="0" smtClean="0"/>
              <a:t>They are responsible for property damage, injuries, and deaths.</a:t>
            </a:r>
          </a:p>
          <a:p>
            <a:pPr>
              <a:defRPr/>
            </a:pPr>
            <a:r>
              <a:rPr lang="en-US" dirty="0" smtClean="0"/>
              <a:t>When glaciers move into the ocean</a:t>
            </a:r>
            <a:r>
              <a:rPr lang="en-US" u="sng" dirty="0" smtClean="0"/>
              <a:t>, huge chunks of ice fall in the water in a process known as </a:t>
            </a:r>
            <a:r>
              <a:rPr lang="en-US" i="1" u="sng" dirty="0" smtClean="0"/>
              <a:t>calving</a:t>
            </a:r>
          </a:p>
          <a:p>
            <a:pPr>
              <a:defRPr/>
            </a:pPr>
            <a:r>
              <a:rPr lang="en-US" dirty="0" smtClean="0"/>
              <a:t>These </a:t>
            </a:r>
            <a:r>
              <a:rPr lang="en-US" u="sng" dirty="0" smtClean="0"/>
              <a:t>chunks of ice are known as </a:t>
            </a:r>
            <a:r>
              <a:rPr lang="en-US" i="1" u="sng" dirty="0" smtClean="0"/>
              <a:t>icebergs</a:t>
            </a:r>
            <a:r>
              <a:rPr lang="en-US" i="1" u="sng" dirty="0"/>
              <a:t> </a:t>
            </a:r>
            <a:r>
              <a:rPr lang="en-US" u="sng" dirty="0" smtClean="0"/>
              <a:t>creating a hazard in navigation for large ships</a:t>
            </a:r>
            <a:r>
              <a:rPr lang="en-US" dirty="0" smtClean="0"/>
              <a:t>.</a:t>
            </a:r>
          </a:p>
          <a:p>
            <a:pPr lvl="1">
              <a:defRPr/>
            </a:pPr>
            <a:r>
              <a:rPr lang="en-US" sz="2400" b="1" i="1" dirty="0" smtClean="0"/>
              <a:t>The most famous ship to hit an iceberg would be the Titanic</a:t>
            </a:r>
          </a:p>
          <a:p>
            <a:pPr>
              <a:defRPr/>
            </a:pPr>
            <a:r>
              <a:rPr lang="en-US" dirty="0" smtClean="0"/>
              <a:t>Volcanos with </a:t>
            </a:r>
            <a:r>
              <a:rPr lang="en-US" u="sng" dirty="0" smtClean="0"/>
              <a:t>glaciers on them, erupt causing the glaciers to melt causing large amounts of water and debris to flow down with the lava</a:t>
            </a:r>
          </a:p>
        </p:txBody>
      </p:sp>
    </p:spTree>
    <p:extLst>
      <p:ext uri="{BB962C8B-B14F-4D97-AF65-F5344CB8AC3E}">
        <p14:creationId xmlns:p14="http://schemas.microsoft.com/office/powerpoint/2010/main" val="11755080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8610600" cy="1143000"/>
          </a:xfrm>
        </p:spPr>
        <p:txBody>
          <a:bodyPr>
            <a:normAutofit/>
          </a:bodyPr>
          <a:lstStyle/>
          <a:p>
            <a:pPr>
              <a:defRPr/>
            </a:pPr>
            <a:r>
              <a:rPr lang="en-US" sz="3200" dirty="0" smtClean="0"/>
              <a:t>How We Study Past Climate Change and Make Predictions</a:t>
            </a:r>
            <a:endParaRPr lang="en-US" sz="3200" dirty="0"/>
          </a:p>
        </p:txBody>
      </p:sp>
      <p:sp>
        <p:nvSpPr>
          <p:cNvPr id="3" name="Text Placeholder 2"/>
          <p:cNvSpPr>
            <a:spLocks noGrp="1"/>
          </p:cNvSpPr>
          <p:nvPr>
            <p:ph type="body" idx="4294967295"/>
          </p:nvPr>
        </p:nvSpPr>
        <p:spPr>
          <a:xfrm>
            <a:off x="228600" y="1295400"/>
            <a:ext cx="8534400" cy="4953000"/>
          </a:xfrm>
        </p:spPr>
        <p:txBody>
          <a:bodyPr>
            <a:noAutofit/>
          </a:bodyPr>
          <a:lstStyle/>
          <a:p>
            <a:pPr>
              <a:defRPr/>
            </a:pPr>
            <a:r>
              <a:rPr lang="en-US" sz="2200" dirty="0" smtClean="0"/>
              <a:t>There are three different kinds of data being gathered to help understand the changes in the earth over time </a:t>
            </a:r>
          </a:p>
          <a:p>
            <a:pPr>
              <a:defRPr/>
            </a:pPr>
            <a:r>
              <a:rPr lang="en-US" sz="2200" dirty="0" smtClean="0"/>
              <a:t>These are:</a:t>
            </a:r>
          </a:p>
          <a:p>
            <a:pPr lvl="1">
              <a:defRPr/>
            </a:pPr>
            <a:r>
              <a:rPr lang="en-US" b="1" dirty="0" smtClean="0"/>
              <a:t>Instrumental Records </a:t>
            </a:r>
            <a:r>
              <a:rPr lang="en-US" dirty="0" smtClean="0"/>
              <a:t>– recording of temperatures in both the ocean and on land since 1860</a:t>
            </a:r>
          </a:p>
          <a:p>
            <a:pPr lvl="1">
              <a:defRPr/>
            </a:pPr>
            <a:r>
              <a:rPr lang="en-US" b="1" dirty="0" smtClean="0"/>
              <a:t>Historical Records </a:t>
            </a:r>
            <a:r>
              <a:rPr lang="en-US" dirty="0" smtClean="0"/>
              <a:t>– a variety of records going back several hundreds of years, including people’s written recollections (books, magazines, journal articles) of the Medieval Warming Period and the Little Ice Age Ship’s logs, traveler’s diaries, and farmers crop records</a:t>
            </a:r>
          </a:p>
          <a:p>
            <a:pPr lvl="1">
              <a:defRPr/>
            </a:pPr>
            <a:r>
              <a:rPr lang="en-US" b="1" dirty="0" smtClean="0"/>
              <a:t>Paleo-proxy Records </a:t>
            </a:r>
            <a:r>
              <a:rPr lang="en-US" dirty="0" smtClean="0"/>
              <a:t>– the study of the earth climate or Paleoclimatology which is a part of earth science.  These records provide the strongest data to support the earth’s past</a:t>
            </a:r>
          </a:p>
          <a:p>
            <a:pPr lvl="1">
              <a:defRPr/>
            </a:pPr>
            <a:endParaRPr lang="en-US" dirty="0"/>
          </a:p>
        </p:txBody>
      </p:sp>
    </p:spTree>
    <p:extLst>
      <p:ext uri="{BB962C8B-B14F-4D97-AF65-F5344CB8AC3E}">
        <p14:creationId xmlns:p14="http://schemas.microsoft.com/office/powerpoint/2010/main" val="22189514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228600"/>
            <a:ext cx="8610600" cy="762000"/>
          </a:xfrm>
        </p:spPr>
        <p:txBody>
          <a:bodyPr>
            <a:normAutofit/>
          </a:bodyPr>
          <a:lstStyle/>
          <a:p>
            <a:pPr>
              <a:defRPr/>
            </a:pPr>
            <a:r>
              <a:rPr lang="en-US" sz="4000" dirty="0" smtClean="0"/>
              <a:t>Paleo-Proxy Records</a:t>
            </a:r>
            <a:endParaRPr lang="en-US" sz="4000" dirty="0"/>
          </a:p>
        </p:txBody>
      </p:sp>
      <p:sp>
        <p:nvSpPr>
          <p:cNvPr id="3" name="Text Placeholder 2"/>
          <p:cNvSpPr>
            <a:spLocks noGrp="1"/>
          </p:cNvSpPr>
          <p:nvPr>
            <p:ph type="body" idx="4294967295"/>
          </p:nvPr>
        </p:nvSpPr>
        <p:spPr>
          <a:xfrm>
            <a:off x="228600" y="990600"/>
            <a:ext cx="8610600" cy="5257800"/>
          </a:xfrm>
        </p:spPr>
        <p:txBody>
          <a:bodyPr>
            <a:noAutofit/>
          </a:bodyPr>
          <a:lstStyle/>
          <a:p>
            <a:pPr>
              <a:defRPr/>
            </a:pPr>
            <a:r>
              <a:rPr lang="en-US" b="1" u="sng" dirty="0" smtClean="0"/>
              <a:t>Paleo-proxy data</a:t>
            </a:r>
            <a:r>
              <a:rPr lang="en-US" b="1" dirty="0" smtClean="0"/>
              <a:t> </a:t>
            </a:r>
            <a:r>
              <a:rPr lang="en-US" dirty="0" smtClean="0"/>
              <a:t>includes not only analytic climate data but also information that shows differences in the climate over time. This kind of data analysis includes:</a:t>
            </a:r>
          </a:p>
          <a:p>
            <a:pPr lvl="1">
              <a:defRPr/>
            </a:pPr>
            <a:r>
              <a:rPr lang="en-US" sz="2400" b="1" u="sng" dirty="0" smtClean="0"/>
              <a:t>Dendroclimatology</a:t>
            </a:r>
            <a:r>
              <a:rPr lang="en-US" sz="2400" dirty="0" smtClean="0"/>
              <a:t> – study of the tree rings from different trees over time to show the climate through the tree growth.   </a:t>
            </a:r>
          </a:p>
          <a:p>
            <a:pPr lvl="1">
              <a:defRPr/>
            </a:pPr>
            <a:r>
              <a:rPr lang="en-US" sz="2400" b="1" u="sng" dirty="0" smtClean="0">
                <a:solidFill>
                  <a:srgbClr val="303030"/>
                </a:solidFill>
              </a:rPr>
              <a:t>Oxygen Isotope Analysis of Oceanic Sedimen</a:t>
            </a:r>
            <a:r>
              <a:rPr lang="en-US" sz="2400" b="1" dirty="0" smtClean="0"/>
              <a:t>ts --</a:t>
            </a:r>
            <a:r>
              <a:rPr lang="en-US" sz="2400" dirty="0" smtClean="0"/>
              <a:t> study of the sediments found under the sea and ocean.  These sediments come from the soil and plants of the past. </a:t>
            </a:r>
          </a:p>
          <a:p>
            <a:pPr lvl="1">
              <a:defRPr/>
            </a:pPr>
            <a:r>
              <a:rPr lang="en-US" sz="2400" b="1" u="sng" dirty="0" smtClean="0">
                <a:solidFill>
                  <a:srgbClr val="303030"/>
                </a:solidFill>
              </a:rPr>
              <a:t>Ice Cores</a:t>
            </a:r>
            <a:r>
              <a:rPr lang="en-US" sz="2400" dirty="0" smtClean="0">
                <a:solidFill>
                  <a:srgbClr val="303030"/>
                </a:solidFill>
              </a:rPr>
              <a:t> -- Analysis of the chemicals and materials found in the ocean waters and ice. </a:t>
            </a:r>
            <a:r>
              <a:rPr lang="en-US" sz="2400" dirty="0"/>
              <a:t>Drilling cores from the bottom of the ocean helps to explain the climates of the past</a:t>
            </a:r>
            <a:r>
              <a:rPr lang="en-US" sz="2400" dirty="0" smtClean="0"/>
              <a:t>.</a:t>
            </a:r>
          </a:p>
        </p:txBody>
      </p:sp>
    </p:spTree>
    <p:extLst>
      <p:ext uri="{BB962C8B-B14F-4D97-AF65-F5344CB8AC3E}">
        <p14:creationId xmlns:p14="http://schemas.microsoft.com/office/powerpoint/2010/main" val="6242051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228600"/>
            <a:ext cx="8610600" cy="762000"/>
          </a:xfrm>
        </p:spPr>
        <p:txBody>
          <a:bodyPr>
            <a:normAutofit/>
          </a:bodyPr>
          <a:lstStyle/>
          <a:p>
            <a:pPr>
              <a:defRPr/>
            </a:pPr>
            <a:r>
              <a:rPr lang="en-US" sz="4000" dirty="0" smtClean="0"/>
              <a:t>Paleo-Proxy Records</a:t>
            </a:r>
            <a:endParaRPr lang="en-US" sz="4000" dirty="0"/>
          </a:p>
        </p:txBody>
      </p:sp>
      <p:sp>
        <p:nvSpPr>
          <p:cNvPr id="3" name="Text Placeholder 2"/>
          <p:cNvSpPr>
            <a:spLocks noGrp="1"/>
          </p:cNvSpPr>
          <p:nvPr>
            <p:ph type="body" idx="4294967295"/>
          </p:nvPr>
        </p:nvSpPr>
        <p:spPr>
          <a:xfrm>
            <a:off x="381000" y="990600"/>
            <a:ext cx="8610600" cy="5257800"/>
          </a:xfrm>
        </p:spPr>
        <p:txBody>
          <a:bodyPr>
            <a:noAutofit/>
          </a:bodyPr>
          <a:lstStyle/>
          <a:p>
            <a:pPr>
              <a:defRPr/>
            </a:pPr>
            <a:r>
              <a:rPr lang="en-US" sz="2300" dirty="0" smtClean="0"/>
              <a:t>Paleo-proxy data includes not only climatic data but also information that shows differences in the climate over time. This data includes:</a:t>
            </a:r>
          </a:p>
          <a:p>
            <a:pPr lvl="1">
              <a:buClr>
                <a:srgbClr val="AD0101"/>
              </a:buClr>
              <a:defRPr/>
            </a:pPr>
            <a:r>
              <a:rPr lang="en-US" sz="2300" b="1" u="sng" dirty="0">
                <a:solidFill>
                  <a:srgbClr val="303030"/>
                </a:solidFill>
              </a:rPr>
              <a:t>Pollen Analysis (palynology) </a:t>
            </a:r>
            <a:r>
              <a:rPr lang="en-US" sz="2300" dirty="0">
                <a:solidFill>
                  <a:srgbClr val="303030"/>
                </a:solidFill>
              </a:rPr>
              <a:t>-- Using radiocarbon dating on pollen </a:t>
            </a:r>
            <a:r>
              <a:rPr lang="en-US" sz="2300" dirty="0" smtClean="0">
                <a:solidFill>
                  <a:srgbClr val="303030"/>
                </a:solidFill>
              </a:rPr>
              <a:t>and dust matter </a:t>
            </a:r>
            <a:r>
              <a:rPr lang="en-US" sz="2300" dirty="0">
                <a:solidFill>
                  <a:srgbClr val="303030"/>
                </a:solidFill>
              </a:rPr>
              <a:t>found in sediment layers helps to identify how climates have changed over time</a:t>
            </a:r>
          </a:p>
          <a:p>
            <a:pPr lvl="1">
              <a:defRPr/>
            </a:pPr>
            <a:r>
              <a:rPr lang="en-US" sz="2100" b="1" u="sng" dirty="0" smtClean="0">
                <a:solidFill>
                  <a:srgbClr val="303030"/>
                </a:solidFill>
              </a:rPr>
              <a:t>Corals</a:t>
            </a:r>
            <a:r>
              <a:rPr lang="en-US" sz="2100" b="1" dirty="0" smtClean="0">
                <a:solidFill>
                  <a:srgbClr val="303030"/>
                </a:solidFill>
              </a:rPr>
              <a:t> – </a:t>
            </a:r>
            <a:r>
              <a:rPr lang="en-US" sz="2100" dirty="0" smtClean="0">
                <a:solidFill>
                  <a:srgbClr val="303030"/>
                </a:solidFill>
              </a:rPr>
              <a:t>Coral reefs consist of corals with hard skeletons composed of calcium carbonate.  This calcium contains isotopes and traces of metals which can help to define the past climate </a:t>
            </a:r>
            <a:endParaRPr lang="en-US" sz="2100" dirty="0" smtClean="0"/>
          </a:p>
          <a:p>
            <a:pPr lvl="1">
              <a:defRPr/>
            </a:pPr>
            <a:r>
              <a:rPr lang="en-US" sz="2300" b="1" u="sng" dirty="0" smtClean="0"/>
              <a:t>Carbon 14 </a:t>
            </a:r>
            <a:r>
              <a:rPr lang="en-US" sz="2300" dirty="0" smtClean="0"/>
              <a:t>– Records the solar flairs of the past. Combined with tree ring dating helps scientists tell the history of the change in climate</a:t>
            </a:r>
          </a:p>
          <a:p>
            <a:pPr lvl="1">
              <a:defRPr/>
            </a:pPr>
            <a:r>
              <a:rPr lang="en-US" sz="2300" b="1" u="sng" dirty="0" smtClean="0"/>
              <a:t>Carbon Dioxide</a:t>
            </a:r>
            <a:r>
              <a:rPr lang="en-US" sz="2300" b="1" dirty="0" smtClean="0"/>
              <a:t> </a:t>
            </a:r>
            <a:r>
              <a:rPr lang="en-US" sz="2300" dirty="0" smtClean="0"/>
              <a:t>– The amount of carbon dioxide in the atmosphere is one of the most important measurement of the climate change</a:t>
            </a:r>
            <a:endParaRPr lang="en-US" sz="2300" b="1" dirty="0"/>
          </a:p>
        </p:txBody>
      </p:sp>
    </p:spTree>
    <p:extLst>
      <p:ext uri="{BB962C8B-B14F-4D97-AF65-F5344CB8AC3E}">
        <p14:creationId xmlns:p14="http://schemas.microsoft.com/office/powerpoint/2010/main" val="28687767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066800"/>
            <a:ext cx="8458200" cy="5029200"/>
          </a:xfrm>
          <a:prstGeom prst="rect">
            <a:avLst/>
          </a:prstGeom>
        </p:spPr>
        <p:txBody>
          <a:bodyPr>
            <a:normAutofit lnSpcReduction="10000"/>
          </a:bodyPr>
          <a:lstStyle/>
          <a:p>
            <a:pPr>
              <a:defRPr/>
            </a:pPr>
            <a:r>
              <a:rPr lang="en-US" b="1" dirty="0" smtClean="0"/>
              <a:t>Scientists have developed mathematical models to represent real-world climate change</a:t>
            </a:r>
          </a:p>
          <a:p>
            <a:pPr lvl="0">
              <a:buClr>
                <a:srgbClr val="AD0101"/>
              </a:buClr>
              <a:defRPr/>
            </a:pPr>
            <a:r>
              <a:rPr lang="en-US" dirty="0">
                <a:solidFill>
                  <a:srgbClr val="303030"/>
                </a:solidFill>
              </a:rPr>
              <a:t>These are called models were first developed in the 1950’s, are now called the </a:t>
            </a:r>
            <a:r>
              <a:rPr lang="en-US" b="1" i="1" u="sng" dirty="0">
                <a:solidFill>
                  <a:srgbClr val="303030"/>
                </a:solidFill>
              </a:rPr>
              <a:t>Global Warming Models</a:t>
            </a:r>
          </a:p>
          <a:p>
            <a:pPr lvl="1">
              <a:defRPr/>
            </a:pPr>
            <a:r>
              <a:rPr lang="en-US" sz="2400" dirty="0" smtClean="0"/>
              <a:t>These models showed the </a:t>
            </a:r>
            <a:r>
              <a:rPr lang="en-US" sz="2400" u="sng" dirty="0" smtClean="0"/>
              <a:t>linkages and interactions between natural processes to predict the flow of surface water and groundwater, erosion, and deposition of stream sediment, and global circulation of water in the ocean and air in the atmosphere</a:t>
            </a:r>
          </a:p>
          <a:p>
            <a:pPr lvl="1">
              <a:defRPr/>
            </a:pPr>
            <a:r>
              <a:rPr lang="en-US" sz="2400" dirty="0" smtClean="0"/>
              <a:t>Models </a:t>
            </a:r>
            <a:r>
              <a:rPr lang="en-US" sz="2400" u="sng" dirty="0" smtClean="0"/>
              <a:t>were run backwards to see if they accurately  describe historic and prehistoric climate change</a:t>
            </a:r>
          </a:p>
          <a:p>
            <a:pPr lvl="1">
              <a:defRPr/>
            </a:pPr>
            <a:r>
              <a:rPr lang="en-US" sz="2400" dirty="0" smtClean="0"/>
              <a:t>Doing this helped to </a:t>
            </a:r>
            <a:r>
              <a:rPr lang="en-US" sz="2400" u="sng" dirty="0" smtClean="0"/>
              <a:t>verify that using these models to predict future climate change</a:t>
            </a:r>
          </a:p>
        </p:txBody>
      </p:sp>
      <p:sp>
        <p:nvSpPr>
          <p:cNvPr id="3" name="Title 2"/>
          <p:cNvSpPr>
            <a:spLocks noGrp="1"/>
          </p:cNvSpPr>
          <p:nvPr>
            <p:ph type="title" idx="4294967295"/>
          </p:nvPr>
        </p:nvSpPr>
        <p:spPr>
          <a:xfrm>
            <a:off x="1143000" y="228600"/>
            <a:ext cx="6934200" cy="762000"/>
          </a:xfrm>
          <a:prstGeom prst="rect">
            <a:avLst/>
          </a:prstGeom>
        </p:spPr>
        <p:txBody>
          <a:bodyPr>
            <a:normAutofit/>
          </a:bodyPr>
          <a:lstStyle/>
          <a:p>
            <a:pPr>
              <a:defRPr/>
            </a:pPr>
            <a:r>
              <a:rPr lang="en-US" sz="3600" dirty="0" smtClean="0"/>
              <a:t>Climate Change Models</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143000"/>
            <a:ext cx="8229600" cy="4911725"/>
          </a:xfrm>
          <a:prstGeom prst="rect">
            <a:avLst/>
          </a:prstGeom>
        </p:spPr>
        <p:txBody>
          <a:bodyPr>
            <a:normAutofit/>
          </a:bodyPr>
          <a:lstStyle/>
          <a:p>
            <a:pPr>
              <a:defRPr/>
            </a:pPr>
            <a:r>
              <a:rPr lang="en-US" b="1" u="sng" dirty="0" smtClean="0"/>
              <a:t>Overview of Earth System Scie</a:t>
            </a:r>
            <a:r>
              <a:rPr lang="en-US" b="1" dirty="0" smtClean="0"/>
              <a:t>nce</a:t>
            </a:r>
          </a:p>
          <a:p>
            <a:pPr lvl="1">
              <a:defRPr/>
            </a:pPr>
            <a:r>
              <a:rPr lang="en-US" sz="2400" b="1" u="sng" dirty="0" smtClean="0"/>
              <a:t>Two basic goals</a:t>
            </a:r>
          </a:p>
          <a:p>
            <a:pPr lvl="2">
              <a:defRPr/>
            </a:pPr>
            <a:r>
              <a:rPr lang="en-US" sz="2400" u="sng" dirty="0" smtClean="0"/>
              <a:t>Understand how Earth works and how it has evolved</a:t>
            </a:r>
          </a:p>
          <a:p>
            <a:pPr lvl="2">
              <a:defRPr/>
            </a:pPr>
            <a:r>
              <a:rPr lang="en-US" sz="2400" u="sng" dirty="0" smtClean="0"/>
              <a:t>Apply that understanding to better manage our environment</a:t>
            </a:r>
          </a:p>
          <a:p>
            <a:pPr lvl="2">
              <a:defRPr/>
            </a:pPr>
            <a:endParaRPr lang="en-US" sz="1100" dirty="0" smtClean="0"/>
          </a:p>
          <a:p>
            <a:pPr>
              <a:defRPr/>
            </a:pPr>
            <a:r>
              <a:rPr lang="en-US" b="1" dirty="0" smtClean="0"/>
              <a:t>What is the Earth System Science discipline:</a:t>
            </a:r>
          </a:p>
          <a:p>
            <a:pPr lvl="1">
              <a:defRPr/>
            </a:pPr>
            <a:r>
              <a:rPr lang="en-US" sz="2400" u="sng" dirty="0" smtClean="0"/>
              <a:t>Seeks to further understand the various components  of the system</a:t>
            </a:r>
            <a:r>
              <a:rPr lang="en-US" sz="2400" u="sng" dirty="0"/>
              <a:t>;</a:t>
            </a:r>
            <a:r>
              <a:rPr lang="en-US" sz="2400" u="sng" dirty="0" smtClean="0"/>
              <a:t> the atmosphere, lithosphere, biosphere, and hydrosphere, are linked on a global scale and interact to affect life on earth</a:t>
            </a:r>
            <a:endParaRPr lang="en-US" sz="2400" u="sng" dirty="0"/>
          </a:p>
        </p:txBody>
      </p:sp>
      <p:sp>
        <p:nvSpPr>
          <p:cNvPr id="3" name="Title 2"/>
          <p:cNvSpPr>
            <a:spLocks noGrp="1"/>
          </p:cNvSpPr>
          <p:nvPr>
            <p:ph type="title" idx="4294967295"/>
          </p:nvPr>
        </p:nvSpPr>
        <p:spPr>
          <a:xfrm>
            <a:off x="762000" y="228600"/>
            <a:ext cx="7543800" cy="838200"/>
          </a:xfrm>
          <a:prstGeom prst="rect">
            <a:avLst/>
          </a:prstGeom>
        </p:spPr>
        <p:txBody>
          <a:bodyPr>
            <a:normAutofit fontScale="90000"/>
          </a:bodyPr>
          <a:lstStyle/>
          <a:p>
            <a:pPr algn="ctr">
              <a:defRPr/>
            </a:pPr>
            <a:r>
              <a:rPr lang="en-US" sz="3600" dirty="0" smtClean="0"/>
              <a:t>Global Change and Earth System Science</a:t>
            </a:r>
            <a:endParaRPr lang="en-US"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066800"/>
            <a:ext cx="8305800" cy="5029200"/>
          </a:xfrm>
          <a:prstGeom prst="rect">
            <a:avLst/>
          </a:prstGeom>
        </p:spPr>
        <p:txBody>
          <a:bodyPr>
            <a:normAutofit/>
          </a:bodyPr>
          <a:lstStyle/>
          <a:p>
            <a:pPr lvl="1">
              <a:defRPr/>
            </a:pPr>
            <a:r>
              <a:rPr lang="en-US" sz="2400" dirty="0" smtClean="0"/>
              <a:t>These models now are used to show the global temperature change from 1900 to the present</a:t>
            </a:r>
          </a:p>
          <a:p>
            <a:pPr lvl="1">
              <a:defRPr/>
            </a:pPr>
            <a:r>
              <a:rPr lang="en-US" sz="2400" dirty="0" smtClean="0"/>
              <a:t>These models are used to </a:t>
            </a:r>
            <a:r>
              <a:rPr lang="en-US" sz="2400" u="sng" dirty="0" smtClean="0"/>
              <a:t>try develop and approach to solve the complex problems of climate change</a:t>
            </a:r>
          </a:p>
          <a:p>
            <a:pPr lvl="1">
              <a:defRPr/>
            </a:pPr>
            <a:r>
              <a:rPr lang="en-US" sz="2400" dirty="0" smtClean="0"/>
              <a:t>The problem with trying to use the models is predicting what </a:t>
            </a:r>
            <a:r>
              <a:rPr lang="en-US" sz="2400" u="sng" dirty="0" smtClean="0"/>
              <a:t>people are going to do. </a:t>
            </a:r>
          </a:p>
          <a:p>
            <a:pPr lvl="1">
              <a:defRPr/>
            </a:pPr>
            <a:r>
              <a:rPr lang="en-US" sz="2400" dirty="0" smtClean="0"/>
              <a:t>Today these models provide useful </a:t>
            </a:r>
            <a:r>
              <a:rPr lang="en-US" sz="2400" u="sng" dirty="0" smtClean="0"/>
              <a:t>guidance on regions that are likely to be relatively wetter or drier and hotter or colder in the future</a:t>
            </a:r>
          </a:p>
          <a:p>
            <a:pPr lvl="1">
              <a:defRPr/>
            </a:pPr>
            <a:r>
              <a:rPr lang="en-US" sz="2400" dirty="0" smtClean="0"/>
              <a:t>These models are to measure the past 150 years climates to better understand and predict the future climates</a:t>
            </a:r>
            <a:endParaRPr lang="en-US" sz="2400" dirty="0"/>
          </a:p>
        </p:txBody>
      </p:sp>
      <p:sp>
        <p:nvSpPr>
          <p:cNvPr id="3" name="Title 2"/>
          <p:cNvSpPr>
            <a:spLocks noGrp="1"/>
          </p:cNvSpPr>
          <p:nvPr>
            <p:ph type="title" idx="4294967295"/>
          </p:nvPr>
        </p:nvSpPr>
        <p:spPr>
          <a:xfrm>
            <a:off x="1143000" y="381000"/>
            <a:ext cx="6934200" cy="762000"/>
          </a:xfrm>
          <a:prstGeom prst="rect">
            <a:avLst/>
          </a:prstGeom>
        </p:spPr>
        <p:txBody>
          <a:bodyPr>
            <a:normAutofit/>
          </a:bodyPr>
          <a:lstStyle/>
          <a:p>
            <a:pPr>
              <a:defRPr/>
            </a:pPr>
            <a:r>
              <a:rPr lang="en-US" sz="3600" dirty="0" smtClean="0"/>
              <a:t>Climate Change Models</a:t>
            </a:r>
            <a:endParaRPr lang="en-US" sz="3600" dirty="0"/>
          </a:p>
        </p:txBody>
      </p:sp>
    </p:spTree>
    <p:extLst>
      <p:ext uri="{BB962C8B-B14F-4D97-AF65-F5344CB8AC3E}">
        <p14:creationId xmlns:p14="http://schemas.microsoft.com/office/powerpoint/2010/main" val="2162531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066800"/>
            <a:ext cx="8534400" cy="5029200"/>
          </a:xfrm>
          <a:prstGeom prst="rect">
            <a:avLst/>
          </a:prstGeom>
        </p:spPr>
        <p:txBody>
          <a:bodyPr>
            <a:normAutofit/>
          </a:bodyPr>
          <a:lstStyle/>
          <a:p>
            <a:pPr lvl="1">
              <a:defRPr/>
            </a:pPr>
            <a:r>
              <a:rPr lang="en-US" sz="2400" b="1" u="sng" dirty="0" smtClean="0"/>
              <a:t>Global Warming </a:t>
            </a:r>
            <a:r>
              <a:rPr lang="en-US" sz="2400" dirty="0" smtClean="0"/>
              <a:t>is defined as the </a:t>
            </a:r>
            <a:r>
              <a:rPr lang="en-US" sz="2400" u="sng" dirty="0" smtClean="0"/>
              <a:t>observed increase in the average temperature of the near-surface land and ocean environments of the earth during the past 50 years</a:t>
            </a:r>
            <a:r>
              <a:rPr lang="en-US" sz="2400" dirty="0" smtClean="0"/>
              <a:t>.</a:t>
            </a:r>
          </a:p>
          <a:p>
            <a:pPr lvl="1">
              <a:defRPr/>
            </a:pPr>
            <a:r>
              <a:rPr lang="en-US" sz="2400" dirty="0" smtClean="0"/>
              <a:t>The Greenhouse Effect – </a:t>
            </a:r>
          </a:p>
          <a:p>
            <a:pPr lvl="2">
              <a:defRPr/>
            </a:pPr>
            <a:r>
              <a:rPr lang="en-US" sz="2400" dirty="0" smtClean="0"/>
              <a:t>The temperature of the earth is determined by </a:t>
            </a:r>
            <a:r>
              <a:rPr lang="en-US" sz="2400" b="1" dirty="0" smtClean="0"/>
              <a:t>three factors</a:t>
            </a:r>
            <a:r>
              <a:rPr lang="en-US" sz="2400" dirty="0" smtClean="0"/>
              <a:t>:</a:t>
            </a:r>
          </a:p>
          <a:p>
            <a:pPr lvl="3">
              <a:defRPr/>
            </a:pPr>
            <a:r>
              <a:rPr lang="en-US" sz="2400" b="1" u="sng" dirty="0" smtClean="0"/>
              <a:t>The amount of sunlight the earth receives </a:t>
            </a:r>
          </a:p>
          <a:p>
            <a:pPr lvl="3">
              <a:defRPr/>
            </a:pPr>
            <a:r>
              <a:rPr lang="en-US" sz="2400" b="1" u="sng" dirty="0" smtClean="0"/>
              <a:t>The amount of sunlight the earth reflects, therefore does not absorb</a:t>
            </a:r>
          </a:p>
          <a:p>
            <a:pPr lvl="3">
              <a:defRPr/>
            </a:pPr>
            <a:r>
              <a:rPr lang="en-US" sz="2400" b="1" u="sng" dirty="0" smtClean="0"/>
              <a:t>The atmospheric retention of reradiated heat</a:t>
            </a:r>
          </a:p>
          <a:p>
            <a:pPr lvl="1">
              <a:defRPr/>
            </a:pPr>
            <a:r>
              <a:rPr lang="en-US" sz="2400" dirty="0" smtClean="0"/>
              <a:t>This is the </a:t>
            </a:r>
            <a:r>
              <a:rPr lang="en-US" sz="2400" b="1" i="1" dirty="0" smtClean="0"/>
              <a:t>earth’s energy balance </a:t>
            </a:r>
            <a:r>
              <a:rPr lang="en-US" sz="2400" dirty="0" smtClean="0"/>
              <a:t>is slightly out of equilibrium, more energy coming in from the sun than is reflected back out into space</a:t>
            </a:r>
            <a:endParaRPr lang="en-US" sz="2400" b="1" i="1" dirty="0" smtClean="0"/>
          </a:p>
        </p:txBody>
      </p:sp>
      <p:sp>
        <p:nvSpPr>
          <p:cNvPr id="3" name="Title 2"/>
          <p:cNvSpPr>
            <a:spLocks noGrp="1"/>
          </p:cNvSpPr>
          <p:nvPr>
            <p:ph type="title" idx="4294967295"/>
          </p:nvPr>
        </p:nvSpPr>
        <p:spPr>
          <a:xfrm>
            <a:off x="1143000" y="304800"/>
            <a:ext cx="6934200" cy="7620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15585920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Cindy\Desktop\class\jpg\4-earth_rad_budget_nasa_erbe_bi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09600"/>
            <a:ext cx="6553200"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7973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066800"/>
            <a:ext cx="7848600" cy="4987925"/>
          </a:xfrm>
          <a:prstGeom prst="rect">
            <a:avLst/>
          </a:prstGeom>
        </p:spPr>
        <p:txBody>
          <a:bodyPr>
            <a:normAutofit/>
          </a:bodyPr>
          <a:lstStyle/>
          <a:p>
            <a:pPr marL="273050" lvl="0" indent="-273050" fontAlgn="base">
              <a:spcAft>
                <a:spcPct val="0"/>
              </a:spcAft>
              <a:buClr>
                <a:srgbClr val="AD0101"/>
              </a:buClr>
              <a:buFont typeface="Arial" charset="0"/>
              <a:buChar char="•"/>
            </a:pPr>
            <a:r>
              <a:rPr lang="en-US" altLang="en-US" sz="2200" b="1" u="sng" dirty="0">
                <a:solidFill>
                  <a:srgbClr val="303030"/>
                </a:solidFill>
              </a:rPr>
              <a:t>Global Energy Budget</a:t>
            </a:r>
          </a:p>
          <a:p>
            <a:pPr marL="593725" lvl="1" indent="-273050" fontAlgn="base">
              <a:spcAft>
                <a:spcPct val="0"/>
              </a:spcAft>
              <a:buClr>
                <a:srgbClr val="AD0101"/>
              </a:buClr>
              <a:buFont typeface="Arial" charset="0"/>
              <a:buChar char="•"/>
            </a:pPr>
            <a:r>
              <a:rPr lang="en-US" altLang="en-US" b="1" dirty="0">
                <a:solidFill>
                  <a:srgbClr val="303030"/>
                </a:solidFill>
              </a:rPr>
              <a:t>100 units of Solar Radiation hits the atmosphere</a:t>
            </a:r>
            <a:r>
              <a:rPr lang="en-US" altLang="en-US" dirty="0">
                <a:solidFill>
                  <a:srgbClr val="303030"/>
                </a:solidFill>
              </a:rPr>
              <a:t>.</a:t>
            </a:r>
          </a:p>
          <a:p>
            <a:pPr marL="868363" lvl="2" fontAlgn="base">
              <a:spcAft>
                <a:spcPct val="0"/>
              </a:spcAft>
              <a:buClr>
                <a:srgbClr val="AD0101"/>
              </a:buClr>
              <a:buFont typeface="Arial" charset="0"/>
              <a:buChar char="•"/>
            </a:pPr>
            <a:r>
              <a:rPr lang="en-US" altLang="en-US" sz="2200" dirty="0">
                <a:solidFill>
                  <a:srgbClr val="303030"/>
                </a:solidFill>
              </a:rPr>
              <a:t>Some absorbed</a:t>
            </a:r>
          </a:p>
          <a:p>
            <a:pPr marL="868363" lvl="2" fontAlgn="base">
              <a:spcAft>
                <a:spcPct val="0"/>
              </a:spcAft>
              <a:buClr>
                <a:srgbClr val="AD0101"/>
              </a:buClr>
              <a:buFont typeface="Arial" charset="0"/>
              <a:buChar char="•"/>
            </a:pPr>
            <a:r>
              <a:rPr lang="en-US" altLang="en-US" sz="2200" dirty="0">
                <a:solidFill>
                  <a:srgbClr val="303030"/>
                </a:solidFill>
              </a:rPr>
              <a:t>Some reflected</a:t>
            </a:r>
          </a:p>
          <a:p>
            <a:pPr marL="868363" lvl="2" fontAlgn="base">
              <a:spcAft>
                <a:spcPct val="0"/>
              </a:spcAft>
              <a:buClr>
                <a:srgbClr val="AD0101"/>
              </a:buClr>
              <a:buFont typeface="Arial" charset="0"/>
              <a:buChar char="•"/>
            </a:pPr>
            <a:r>
              <a:rPr lang="en-US" altLang="en-US" sz="2200" dirty="0">
                <a:solidFill>
                  <a:srgbClr val="303030"/>
                </a:solidFill>
              </a:rPr>
              <a:t>Some radiated</a:t>
            </a:r>
          </a:p>
          <a:p>
            <a:pPr marL="593725" lvl="1" indent="-273050" fontAlgn="base">
              <a:spcAft>
                <a:spcPct val="0"/>
              </a:spcAft>
              <a:buClr>
                <a:srgbClr val="AD0101"/>
              </a:buClr>
              <a:buFont typeface="Arial" charset="0"/>
              <a:buChar char="•"/>
            </a:pPr>
            <a:r>
              <a:rPr lang="en-US" altLang="en-US" b="1" dirty="0">
                <a:solidFill>
                  <a:srgbClr val="303030"/>
                </a:solidFill>
              </a:rPr>
              <a:t>Total units radiated out 100 </a:t>
            </a:r>
            <a:r>
              <a:rPr lang="en-US" altLang="en-US" b="1" dirty="0" smtClean="0">
                <a:solidFill>
                  <a:srgbClr val="303030"/>
                </a:solidFill>
              </a:rPr>
              <a:t>units</a:t>
            </a:r>
          </a:p>
          <a:p>
            <a:pPr lvl="0">
              <a:buClr>
                <a:srgbClr val="AD0101"/>
              </a:buClr>
              <a:defRPr/>
            </a:pPr>
            <a:r>
              <a:rPr lang="en-US" sz="2200" dirty="0" smtClean="0">
                <a:solidFill>
                  <a:srgbClr val="303030"/>
                </a:solidFill>
              </a:rPr>
              <a:t>Solar </a:t>
            </a:r>
            <a:r>
              <a:rPr lang="en-US" sz="2200" dirty="0">
                <a:solidFill>
                  <a:srgbClr val="303030"/>
                </a:solidFill>
              </a:rPr>
              <a:t>radiation </a:t>
            </a:r>
            <a:r>
              <a:rPr lang="en-US" sz="2200" dirty="0" smtClean="0">
                <a:solidFill>
                  <a:srgbClr val="303030"/>
                </a:solidFill>
              </a:rPr>
              <a:t>are </a:t>
            </a:r>
            <a:r>
              <a:rPr lang="en-US" sz="2200" b="1" dirty="0">
                <a:solidFill>
                  <a:srgbClr val="303030"/>
                </a:solidFill>
              </a:rPr>
              <a:t>short </a:t>
            </a:r>
            <a:r>
              <a:rPr lang="en-US" sz="2200" b="1" dirty="0" smtClean="0">
                <a:solidFill>
                  <a:srgbClr val="303030"/>
                </a:solidFill>
              </a:rPr>
              <a:t>waves</a:t>
            </a:r>
            <a:r>
              <a:rPr lang="en-US" sz="2200" dirty="0" smtClean="0">
                <a:solidFill>
                  <a:srgbClr val="303030"/>
                </a:solidFill>
              </a:rPr>
              <a:t>, </a:t>
            </a:r>
            <a:r>
              <a:rPr lang="en-US" sz="2200" dirty="0">
                <a:solidFill>
                  <a:srgbClr val="303030"/>
                </a:solidFill>
              </a:rPr>
              <a:t>where terrestrial radiation </a:t>
            </a:r>
            <a:r>
              <a:rPr lang="en-US" sz="2200" dirty="0" smtClean="0">
                <a:solidFill>
                  <a:srgbClr val="303030"/>
                </a:solidFill>
              </a:rPr>
              <a:t>are </a:t>
            </a:r>
            <a:r>
              <a:rPr lang="en-US" sz="2200" b="1" dirty="0">
                <a:solidFill>
                  <a:srgbClr val="303030"/>
                </a:solidFill>
              </a:rPr>
              <a:t>long </a:t>
            </a:r>
            <a:r>
              <a:rPr lang="en-US" sz="2200" b="1" dirty="0" smtClean="0">
                <a:solidFill>
                  <a:srgbClr val="303030"/>
                </a:solidFill>
              </a:rPr>
              <a:t>waves</a:t>
            </a:r>
          </a:p>
          <a:p>
            <a:pPr lvl="0">
              <a:buClr>
                <a:srgbClr val="AD0101"/>
              </a:buClr>
              <a:defRPr/>
            </a:pPr>
            <a:r>
              <a:rPr lang="en-US" sz="2200" dirty="0">
                <a:solidFill>
                  <a:srgbClr val="303030"/>
                </a:solidFill>
              </a:rPr>
              <a:t>W</a:t>
            </a:r>
            <a:r>
              <a:rPr lang="en-US" sz="2200" dirty="0" smtClean="0">
                <a:solidFill>
                  <a:srgbClr val="303030"/>
                </a:solidFill>
              </a:rPr>
              <a:t>hen the solar radiation </a:t>
            </a:r>
            <a:r>
              <a:rPr lang="en-US" sz="2200" b="1" dirty="0" smtClean="0">
                <a:solidFill>
                  <a:srgbClr val="303030"/>
                </a:solidFill>
              </a:rPr>
              <a:t>short waves hit the earth, they are absorbed into the earth’s surface and then it is radiated out in long waves</a:t>
            </a:r>
            <a:endParaRPr lang="en-US" sz="2200" b="1" dirty="0">
              <a:solidFill>
                <a:srgbClr val="303030"/>
              </a:solidFill>
            </a:endParaRPr>
          </a:p>
          <a:p>
            <a:pPr marL="273685" lvl="0" indent="-273050" fontAlgn="base">
              <a:spcAft>
                <a:spcPct val="0"/>
              </a:spcAft>
              <a:buClr>
                <a:srgbClr val="AD0101"/>
              </a:buClr>
              <a:buFont typeface="Arial" charset="0"/>
              <a:buChar char="•"/>
            </a:pPr>
            <a:r>
              <a:rPr lang="en-US" altLang="en-US" sz="2200" dirty="0">
                <a:solidFill>
                  <a:srgbClr val="303030"/>
                </a:solidFill>
              </a:rPr>
              <a:t>The </a:t>
            </a:r>
            <a:r>
              <a:rPr lang="en-US" altLang="en-US" sz="2200" b="1" u="sng" dirty="0">
                <a:solidFill>
                  <a:srgbClr val="303030"/>
                </a:solidFill>
              </a:rPr>
              <a:t>atmosphere is heated by </a:t>
            </a:r>
            <a:r>
              <a:rPr lang="en-US" altLang="en-US" sz="2200" b="1" i="1" u="sng" dirty="0">
                <a:solidFill>
                  <a:srgbClr val="303030"/>
                </a:solidFill>
              </a:rPr>
              <a:t>Earth radiation</a:t>
            </a:r>
            <a:r>
              <a:rPr lang="en-US" altLang="en-US" sz="2200" u="sng" dirty="0">
                <a:solidFill>
                  <a:srgbClr val="303030"/>
                </a:solidFill>
              </a:rPr>
              <a:t> </a:t>
            </a:r>
            <a:r>
              <a:rPr lang="en-US" altLang="en-US" sz="2200" dirty="0">
                <a:solidFill>
                  <a:srgbClr val="303030"/>
                </a:solidFill>
              </a:rPr>
              <a:t>rather than the sun radiation</a:t>
            </a:r>
            <a:r>
              <a:rPr lang="en-US" altLang="en-US" sz="2200" dirty="0" smtClean="0">
                <a:solidFill>
                  <a:srgbClr val="303030"/>
                </a:solidFill>
              </a:rPr>
              <a:t>.</a:t>
            </a:r>
            <a:endParaRPr lang="en-US" altLang="en-US" sz="2200" dirty="0">
              <a:solidFill>
                <a:srgbClr val="303030"/>
              </a:solidFill>
            </a:endParaRP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4061273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Cindy\Desktop\class\jpg\5-earth_rad_budget_gwa_b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533400"/>
            <a:ext cx="7143750"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6728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228600" y="1066800"/>
            <a:ext cx="8458200" cy="4987925"/>
          </a:xfrm>
          <a:prstGeom prst="rect">
            <a:avLst/>
          </a:prstGeom>
          <a:noFill/>
          <a:ln>
            <a:solidFill>
              <a:srgbClr val="FFFF00"/>
            </a:solidFill>
          </a:ln>
        </p:spPr>
        <p:txBody>
          <a:bodyPr>
            <a:normAutofit lnSpcReduction="10000"/>
          </a:bodyPr>
          <a:lstStyle/>
          <a:p>
            <a:pPr marL="273050" lvl="0" indent="-273050" fontAlgn="base">
              <a:spcAft>
                <a:spcPct val="0"/>
              </a:spcAft>
              <a:buClr>
                <a:srgbClr val="AD0101"/>
              </a:buClr>
              <a:buFont typeface="Arial" charset="0"/>
              <a:buChar char="•"/>
            </a:pPr>
            <a:r>
              <a:rPr lang="en-US" altLang="en-US" sz="2600" b="1" u="sng" dirty="0" smtClean="0">
                <a:solidFill>
                  <a:srgbClr val="303030"/>
                </a:solidFill>
              </a:rPr>
              <a:t>Greenhouse Warming</a:t>
            </a:r>
          </a:p>
          <a:p>
            <a:pPr marL="273050" lvl="0" indent="-273050" fontAlgn="base">
              <a:spcAft>
                <a:spcPct val="0"/>
              </a:spcAft>
              <a:buClr>
                <a:srgbClr val="AD0101"/>
              </a:buClr>
              <a:buFont typeface="Arial" charset="0"/>
              <a:buChar char="•"/>
            </a:pPr>
            <a:r>
              <a:rPr lang="en-US" altLang="en-US" dirty="0" smtClean="0">
                <a:solidFill>
                  <a:srgbClr val="303030"/>
                </a:solidFill>
              </a:rPr>
              <a:t>This warming of the </a:t>
            </a:r>
            <a:r>
              <a:rPr lang="en-US" altLang="en-US" b="1" u="sng" dirty="0" smtClean="0">
                <a:solidFill>
                  <a:srgbClr val="303030"/>
                </a:solidFill>
              </a:rPr>
              <a:t>atmosphere from terrestrial warming has been going on for millions of years</a:t>
            </a:r>
          </a:p>
          <a:p>
            <a:pPr marL="273050" lvl="0" indent="-273050" fontAlgn="base">
              <a:spcAft>
                <a:spcPct val="0"/>
              </a:spcAft>
              <a:buClr>
                <a:srgbClr val="AD0101"/>
              </a:buClr>
              <a:buFont typeface="Arial" charset="0"/>
              <a:buChar char="•"/>
            </a:pPr>
            <a:r>
              <a:rPr lang="en-US" altLang="en-US" dirty="0" smtClean="0">
                <a:solidFill>
                  <a:srgbClr val="303030"/>
                </a:solidFill>
              </a:rPr>
              <a:t>But with the addition of the </a:t>
            </a:r>
            <a:r>
              <a:rPr lang="en-US" altLang="en-US" b="1" u="sng" dirty="0" smtClean="0">
                <a:solidFill>
                  <a:srgbClr val="303030"/>
                </a:solidFill>
              </a:rPr>
              <a:t>water vapor, chemicals, and gases</a:t>
            </a:r>
            <a:r>
              <a:rPr lang="en-US" altLang="en-US" b="1" dirty="0" smtClean="0">
                <a:solidFill>
                  <a:srgbClr val="303030"/>
                </a:solidFill>
              </a:rPr>
              <a:t> </a:t>
            </a:r>
            <a:r>
              <a:rPr lang="en-US" altLang="en-US" dirty="0" smtClean="0">
                <a:solidFill>
                  <a:srgbClr val="303030"/>
                </a:solidFill>
              </a:rPr>
              <a:t>we are adding to the atmosphere the </a:t>
            </a:r>
            <a:r>
              <a:rPr lang="en-US" altLang="en-US" b="1" u="sng" dirty="0" smtClean="0">
                <a:solidFill>
                  <a:srgbClr val="303030"/>
                </a:solidFill>
              </a:rPr>
              <a:t>terrestrial</a:t>
            </a:r>
            <a:r>
              <a:rPr lang="en-US" altLang="en-US" u="sng" dirty="0" smtClean="0">
                <a:solidFill>
                  <a:srgbClr val="303030"/>
                </a:solidFill>
              </a:rPr>
              <a:t> </a:t>
            </a:r>
            <a:r>
              <a:rPr lang="en-US" altLang="en-US" b="1" u="sng" dirty="0" smtClean="0">
                <a:solidFill>
                  <a:srgbClr val="303030"/>
                </a:solidFill>
              </a:rPr>
              <a:t>LONG</a:t>
            </a:r>
            <a:r>
              <a:rPr lang="en-US" altLang="en-US" u="sng" dirty="0" smtClean="0">
                <a:solidFill>
                  <a:srgbClr val="303030"/>
                </a:solidFill>
              </a:rPr>
              <a:t> </a:t>
            </a:r>
            <a:r>
              <a:rPr lang="en-US" altLang="en-US" b="1" u="sng" dirty="0" smtClean="0">
                <a:solidFill>
                  <a:srgbClr val="303030"/>
                </a:solidFill>
              </a:rPr>
              <a:t>waves</a:t>
            </a:r>
            <a:r>
              <a:rPr lang="en-US" altLang="en-US" dirty="0" smtClean="0">
                <a:solidFill>
                  <a:srgbClr val="303030"/>
                </a:solidFill>
              </a:rPr>
              <a:t> from the earth can not escape the </a:t>
            </a:r>
            <a:r>
              <a:rPr lang="en-US" altLang="en-US" b="1" dirty="0" smtClean="0">
                <a:solidFill>
                  <a:srgbClr val="303030"/>
                </a:solidFill>
              </a:rPr>
              <a:t>atmosphere</a:t>
            </a:r>
            <a:r>
              <a:rPr lang="en-US" altLang="en-US" dirty="0" smtClean="0">
                <a:solidFill>
                  <a:srgbClr val="303030"/>
                </a:solidFill>
              </a:rPr>
              <a:t> and they become </a:t>
            </a:r>
            <a:r>
              <a:rPr lang="en-US" altLang="en-US" b="1" dirty="0" smtClean="0">
                <a:solidFill>
                  <a:srgbClr val="303030"/>
                </a:solidFill>
              </a:rPr>
              <a:t>trapped close to the earth</a:t>
            </a:r>
          </a:p>
          <a:p>
            <a:pPr marL="273050" lvl="0" indent="-273050" fontAlgn="base">
              <a:spcAft>
                <a:spcPct val="0"/>
              </a:spcAft>
              <a:buClr>
                <a:srgbClr val="AD0101"/>
              </a:buClr>
              <a:buFont typeface="Arial" charset="0"/>
              <a:buChar char="•"/>
            </a:pPr>
            <a:r>
              <a:rPr lang="en-US" altLang="en-US" b="1" u="sng" dirty="0" smtClean="0">
                <a:solidFill>
                  <a:srgbClr val="303030"/>
                </a:solidFill>
              </a:rPr>
              <a:t>Example </a:t>
            </a:r>
            <a:r>
              <a:rPr lang="en-US" altLang="en-US" b="1" dirty="0" smtClean="0">
                <a:solidFill>
                  <a:srgbClr val="303030"/>
                </a:solidFill>
              </a:rPr>
              <a:t>– when you sit in a car with the windows rolled up on a sunny day, the solar radiation short waves easily shines in through the windows and are absorbed into interior of the car.  The interior of the car now radiate out long waves, as if it were terrestrial waves.  These will not pass through the windows (the atmosphere), making the inside of the car extremely hot!</a:t>
            </a:r>
            <a:endParaRPr lang="en-US" altLang="en-US" b="1" dirty="0">
              <a:solidFill>
                <a:srgbClr val="303030"/>
              </a:solidFill>
            </a:endParaRP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28406904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visual.merriam-webster.com/images/earth/environment/greenhouse-effect/enhanced-greenhouse-effe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85799"/>
            <a:ext cx="7475141" cy="5219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2704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066800"/>
            <a:ext cx="8077200" cy="5181600"/>
          </a:xfrm>
          <a:prstGeom prst="rect">
            <a:avLst/>
          </a:prstGeom>
        </p:spPr>
        <p:txBody>
          <a:bodyPr>
            <a:normAutofit fontScale="92500" lnSpcReduction="10000"/>
          </a:bodyPr>
          <a:lstStyle/>
          <a:p>
            <a:pPr marL="273050" lvl="0" indent="-273050" fontAlgn="base">
              <a:spcAft>
                <a:spcPct val="0"/>
              </a:spcAft>
              <a:buClr>
                <a:srgbClr val="AD0101"/>
              </a:buClr>
              <a:buFont typeface="Arial" charset="0"/>
              <a:buChar char="•"/>
            </a:pPr>
            <a:r>
              <a:rPr lang="en-US" altLang="en-US" b="1" dirty="0" smtClean="0">
                <a:solidFill>
                  <a:srgbClr val="303030"/>
                </a:solidFill>
              </a:rPr>
              <a:t>Global Temperature Change</a:t>
            </a:r>
          </a:p>
          <a:p>
            <a:pPr marL="593090" lvl="1" indent="-273050" fontAlgn="base">
              <a:spcAft>
                <a:spcPct val="0"/>
              </a:spcAft>
              <a:buClr>
                <a:srgbClr val="AD0101"/>
              </a:buClr>
              <a:buFont typeface="Arial" charset="0"/>
              <a:buChar char="•"/>
            </a:pPr>
            <a:r>
              <a:rPr lang="en-US" altLang="en-US" sz="2400" dirty="0">
                <a:solidFill>
                  <a:srgbClr val="303030"/>
                </a:solidFill>
              </a:rPr>
              <a:t>S</a:t>
            </a:r>
            <a:r>
              <a:rPr lang="en-US" altLang="en-US" sz="2400" dirty="0" smtClean="0">
                <a:solidFill>
                  <a:srgbClr val="303030"/>
                </a:solidFill>
              </a:rPr>
              <a:t>ince the Pleistocene ice ages, 2 million years ago, there have been numerous changes in the earth’s mean temperature.</a:t>
            </a:r>
          </a:p>
          <a:p>
            <a:pPr marL="593090" lvl="1" indent="-273050" fontAlgn="base">
              <a:spcAft>
                <a:spcPct val="0"/>
              </a:spcAft>
              <a:buClr>
                <a:srgbClr val="AD0101"/>
              </a:buClr>
              <a:buFont typeface="Arial" charset="0"/>
              <a:buChar char="•"/>
            </a:pPr>
            <a:r>
              <a:rPr lang="en-US" altLang="en-US" sz="2400" dirty="0" smtClean="0">
                <a:solidFill>
                  <a:srgbClr val="303030"/>
                </a:solidFill>
              </a:rPr>
              <a:t>During these changes the temperature has either increased or decreased.</a:t>
            </a:r>
          </a:p>
          <a:p>
            <a:pPr marL="593090" lvl="1" indent="-273050" fontAlgn="base">
              <a:spcAft>
                <a:spcPct val="0"/>
              </a:spcAft>
              <a:buClr>
                <a:srgbClr val="AD0101"/>
              </a:buClr>
              <a:buFont typeface="Arial" charset="0"/>
              <a:buChar char="•"/>
            </a:pPr>
            <a:r>
              <a:rPr lang="en-US" altLang="en-US" sz="2400" dirty="0" smtClean="0">
                <a:solidFill>
                  <a:srgbClr val="303030"/>
                </a:solidFill>
              </a:rPr>
              <a:t>Does that mean the earth has gone through many global warmings or coolings? </a:t>
            </a:r>
          </a:p>
          <a:p>
            <a:pPr marL="273050" lvl="0" indent="-273050" fontAlgn="base">
              <a:spcAft>
                <a:spcPct val="0"/>
              </a:spcAft>
              <a:buClr>
                <a:srgbClr val="AD0101"/>
              </a:buClr>
              <a:buFont typeface="Arial" charset="0"/>
              <a:buChar char="•"/>
            </a:pPr>
            <a:r>
              <a:rPr lang="en-US" altLang="en-US" b="1" dirty="0" smtClean="0">
                <a:solidFill>
                  <a:srgbClr val="303030"/>
                </a:solidFill>
              </a:rPr>
              <a:t>Why Does Climate Change</a:t>
            </a:r>
          </a:p>
          <a:p>
            <a:pPr marL="593090" lvl="1" indent="-273050" fontAlgn="base">
              <a:spcAft>
                <a:spcPct val="0"/>
              </a:spcAft>
              <a:buClr>
                <a:srgbClr val="AD0101"/>
              </a:buClr>
              <a:buFont typeface="Arial" charset="0"/>
              <a:buChar char="•"/>
            </a:pPr>
            <a:r>
              <a:rPr lang="en-US" altLang="en-US" sz="2400" b="1" u="sng" dirty="0" smtClean="0">
                <a:solidFill>
                  <a:srgbClr val="303030"/>
                </a:solidFill>
              </a:rPr>
              <a:t>Milankovitch cycles </a:t>
            </a:r>
            <a:r>
              <a:rPr lang="en-US" altLang="en-US" sz="2400" dirty="0" smtClean="0">
                <a:solidFill>
                  <a:srgbClr val="303030"/>
                </a:solidFill>
              </a:rPr>
              <a:t>reproduce long-term cycles observed in the climate </a:t>
            </a:r>
          </a:p>
          <a:p>
            <a:pPr marL="593090" lvl="1" indent="-273050" fontAlgn="base">
              <a:spcAft>
                <a:spcPct val="0"/>
              </a:spcAft>
              <a:buClr>
                <a:srgbClr val="AD0101"/>
              </a:buClr>
              <a:buFont typeface="Arial" charset="0"/>
              <a:buChar char="•"/>
            </a:pPr>
            <a:r>
              <a:rPr lang="en-US" altLang="en-US" sz="2400" dirty="0">
                <a:solidFill>
                  <a:srgbClr val="303030"/>
                </a:solidFill>
              </a:rPr>
              <a:t>Theses are </a:t>
            </a:r>
            <a:r>
              <a:rPr lang="en-US" altLang="en-US" sz="2400" dirty="0" smtClean="0">
                <a:solidFill>
                  <a:srgbClr val="303030"/>
                </a:solidFill>
              </a:rPr>
              <a:t>after </a:t>
            </a:r>
            <a:r>
              <a:rPr lang="en-US" altLang="en-US" sz="2400" dirty="0">
                <a:solidFill>
                  <a:srgbClr val="303030"/>
                </a:solidFill>
              </a:rPr>
              <a:t>M</a:t>
            </a:r>
            <a:r>
              <a:rPr lang="en-US" altLang="en-US" sz="2400" dirty="0" smtClean="0">
                <a:solidFill>
                  <a:srgbClr val="303030"/>
                </a:solidFill>
              </a:rPr>
              <a:t>ilutin Milankovitch, the </a:t>
            </a:r>
            <a:r>
              <a:rPr lang="en-US" altLang="en-US" sz="2400" dirty="0">
                <a:solidFill>
                  <a:srgbClr val="303030"/>
                </a:solidFill>
              </a:rPr>
              <a:t>scientist who discovered </a:t>
            </a:r>
            <a:r>
              <a:rPr lang="en-US" altLang="en-US" sz="2400" dirty="0" smtClean="0">
                <a:solidFill>
                  <a:srgbClr val="303030"/>
                </a:solidFill>
              </a:rPr>
              <a:t>them</a:t>
            </a:r>
          </a:p>
          <a:p>
            <a:pPr marL="593090" lvl="1" indent="-273050" fontAlgn="base">
              <a:spcAft>
                <a:spcPct val="0"/>
              </a:spcAft>
              <a:buClr>
                <a:srgbClr val="AD0101"/>
              </a:buClr>
              <a:buFont typeface="Arial" charset="0"/>
              <a:buChar char="•"/>
            </a:pPr>
            <a:r>
              <a:rPr lang="en-US" altLang="en-US" sz="2400" dirty="0" smtClean="0">
                <a:solidFill>
                  <a:srgbClr val="303030"/>
                </a:solidFill>
              </a:rPr>
              <a:t>These cycles force (push) the climate in one direction or another, can be looked at as natural process that when linked to other processes, produce climate change</a:t>
            </a:r>
            <a:r>
              <a:rPr lang="en-US" altLang="en-US" sz="2400" b="1" dirty="0" smtClean="0">
                <a:solidFill>
                  <a:srgbClr val="303030"/>
                </a:solidFill>
              </a:rPr>
              <a:t>	</a:t>
            </a:r>
            <a:endParaRPr lang="en-US" altLang="en-US" sz="2400" b="1" dirty="0">
              <a:solidFill>
                <a:srgbClr val="303030"/>
              </a:solidFill>
            </a:endParaRP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28559031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914400"/>
            <a:ext cx="8839200" cy="5140325"/>
          </a:xfrm>
          <a:prstGeom prst="rect">
            <a:avLst/>
          </a:prstGeom>
        </p:spPr>
        <p:txBody>
          <a:bodyPr>
            <a:normAutofit/>
          </a:bodyPr>
          <a:lstStyle/>
          <a:p>
            <a:pPr marL="273050" lvl="0" indent="-273050" fontAlgn="base">
              <a:spcAft>
                <a:spcPct val="0"/>
              </a:spcAft>
              <a:buClr>
                <a:srgbClr val="AD0101"/>
              </a:buClr>
              <a:buFont typeface="Arial" charset="0"/>
              <a:buChar char="•"/>
            </a:pPr>
            <a:r>
              <a:rPr lang="en-US" altLang="en-US" b="1" dirty="0" smtClean="0">
                <a:solidFill>
                  <a:srgbClr val="303030"/>
                </a:solidFill>
              </a:rPr>
              <a:t>Why Does Climate Change</a:t>
            </a:r>
          </a:p>
          <a:p>
            <a:pPr marL="593090" lvl="1" indent="-273050" fontAlgn="base">
              <a:spcAft>
                <a:spcPct val="0"/>
              </a:spcAft>
              <a:buClr>
                <a:srgbClr val="AD0101"/>
              </a:buClr>
              <a:buFont typeface="Arial" charset="0"/>
              <a:buChar char="•"/>
            </a:pPr>
            <a:r>
              <a:rPr lang="en-US" altLang="en-US" dirty="0" smtClean="0">
                <a:solidFill>
                  <a:srgbClr val="303030"/>
                </a:solidFill>
              </a:rPr>
              <a:t>There are cycles of climate change which can last up to 100,000 years or shorter cycles last between 20,000 to 40,000 years</a:t>
            </a:r>
          </a:p>
          <a:p>
            <a:pPr marL="593090" lvl="1" indent="-273050" fontAlgn="base">
              <a:spcAft>
                <a:spcPct val="0"/>
              </a:spcAft>
              <a:buClr>
                <a:srgbClr val="AD0101"/>
              </a:buClr>
              <a:buFont typeface="Arial" charset="0"/>
              <a:buChar char="•"/>
            </a:pPr>
            <a:r>
              <a:rPr lang="en-US" altLang="en-US" sz="2400" dirty="0" smtClean="0">
                <a:solidFill>
                  <a:srgbClr val="303030"/>
                </a:solidFill>
              </a:rPr>
              <a:t>These cycles </a:t>
            </a:r>
            <a:r>
              <a:rPr lang="en-US" altLang="en-US" sz="2400" b="1" dirty="0" smtClean="0">
                <a:solidFill>
                  <a:srgbClr val="303030"/>
                </a:solidFill>
              </a:rPr>
              <a:t>force (push) </a:t>
            </a:r>
            <a:r>
              <a:rPr lang="en-US" altLang="en-US" sz="2400" dirty="0" smtClean="0">
                <a:solidFill>
                  <a:srgbClr val="303030"/>
                </a:solidFill>
              </a:rPr>
              <a:t>the climate in one direction or another which can be looked at as natural processes when with linked other processes. They produce some climate change but not enough be responsible for large-scale global climatic changes</a:t>
            </a:r>
          </a:p>
          <a:p>
            <a:pPr marL="593090" lvl="1" indent="-273050" fontAlgn="base">
              <a:spcAft>
                <a:spcPct val="0"/>
              </a:spcAft>
              <a:buClr>
                <a:srgbClr val="AD0101"/>
              </a:buClr>
              <a:buFont typeface="Arial" charset="0"/>
              <a:buChar char="•"/>
            </a:pPr>
            <a:r>
              <a:rPr lang="en-US" altLang="en-US" sz="2400" b="1" dirty="0" smtClean="0">
                <a:solidFill>
                  <a:srgbClr val="303030"/>
                </a:solidFill>
              </a:rPr>
              <a:t>These cycles combined with other processes must be invoked to explain global climatic change</a:t>
            </a:r>
          </a:p>
          <a:p>
            <a:pPr marL="593090" lvl="1" indent="-273050" fontAlgn="base">
              <a:spcAft>
                <a:spcPct val="0"/>
              </a:spcAft>
              <a:buClr>
                <a:srgbClr val="AD0101"/>
              </a:buClr>
              <a:buFont typeface="Arial" charset="0"/>
              <a:buChar char="•"/>
            </a:pPr>
            <a:r>
              <a:rPr lang="en-US" altLang="en-US" sz="2400" b="1" dirty="0" smtClean="0">
                <a:solidFill>
                  <a:srgbClr val="303030"/>
                </a:solidFill>
              </a:rPr>
              <a:t>Scientists now believe the climate system may be inherently unstable and capable to changing from warming to cooling quickly</a:t>
            </a:r>
            <a:endParaRPr lang="en-US" altLang="en-US" sz="2400" b="1" dirty="0">
              <a:solidFill>
                <a:srgbClr val="303030"/>
              </a:solidFill>
            </a:endParaRP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41899631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838200"/>
            <a:ext cx="8991600" cy="5334000"/>
          </a:xfrm>
          <a:prstGeom prst="rect">
            <a:avLst/>
          </a:prstGeom>
        </p:spPr>
        <p:txBody>
          <a:bodyPr>
            <a:noAutofit/>
          </a:bodyPr>
          <a:lstStyle/>
          <a:p>
            <a:pPr marL="273050" lvl="0" indent="-273050" fontAlgn="base">
              <a:spcAft>
                <a:spcPct val="0"/>
              </a:spcAft>
              <a:buClr>
                <a:srgbClr val="AD0101"/>
              </a:buClr>
              <a:buFont typeface="Arial" charset="0"/>
              <a:buChar char="•"/>
            </a:pPr>
            <a:r>
              <a:rPr lang="en-US" altLang="en-US" sz="2200" b="1" dirty="0" smtClean="0">
                <a:solidFill>
                  <a:srgbClr val="303030"/>
                </a:solidFill>
              </a:rPr>
              <a:t>Why Does Climate Change</a:t>
            </a:r>
          </a:p>
          <a:p>
            <a:pPr marL="273050" lvl="0" indent="-273050" fontAlgn="base">
              <a:spcAft>
                <a:spcPct val="0"/>
              </a:spcAft>
              <a:buClr>
                <a:srgbClr val="AD0101"/>
              </a:buClr>
              <a:buFont typeface="Arial" charset="0"/>
              <a:buChar char="•"/>
            </a:pPr>
            <a:r>
              <a:rPr lang="en-US" altLang="en-US" sz="2200" dirty="0" smtClean="0">
                <a:solidFill>
                  <a:srgbClr val="303030"/>
                </a:solidFill>
              </a:rPr>
              <a:t>Although scientific uncertainties exist, sufficient evidence exists to state that:</a:t>
            </a:r>
          </a:p>
          <a:p>
            <a:pPr marL="777240" lvl="1" indent="-457200" fontAlgn="base">
              <a:spcAft>
                <a:spcPct val="0"/>
              </a:spcAft>
              <a:buClr>
                <a:srgbClr val="AD0101"/>
              </a:buClr>
              <a:buFont typeface="+mj-lt"/>
              <a:buAutoNum type="arabicPeriod"/>
            </a:pPr>
            <a:r>
              <a:rPr lang="en-US" altLang="en-US" dirty="0" smtClean="0">
                <a:solidFill>
                  <a:srgbClr val="303030"/>
                </a:solidFill>
              </a:rPr>
              <a:t>There is a </a:t>
            </a:r>
            <a:r>
              <a:rPr lang="en-US" altLang="en-US" b="1" dirty="0" smtClean="0">
                <a:solidFill>
                  <a:srgbClr val="303030"/>
                </a:solidFill>
              </a:rPr>
              <a:t>discernible human influence on global climate</a:t>
            </a:r>
          </a:p>
          <a:p>
            <a:pPr marL="777240" lvl="1" indent="-457200" fontAlgn="base">
              <a:spcAft>
                <a:spcPct val="0"/>
              </a:spcAft>
              <a:buClr>
                <a:srgbClr val="AD0101"/>
              </a:buClr>
              <a:buFont typeface="+mj-lt"/>
              <a:buAutoNum type="arabicPeriod"/>
            </a:pPr>
            <a:r>
              <a:rPr lang="en-US" altLang="en-US" b="1" dirty="0" smtClean="0">
                <a:solidFill>
                  <a:srgbClr val="303030"/>
                </a:solidFill>
              </a:rPr>
              <a:t>Warming is now occurring</a:t>
            </a:r>
          </a:p>
          <a:p>
            <a:pPr marL="777240" lvl="1" indent="-457200" fontAlgn="base">
              <a:spcAft>
                <a:spcPct val="0"/>
              </a:spcAft>
              <a:buClr>
                <a:srgbClr val="AD0101"/>
              </a:buClr>
              <a:buFont typeface="+mj-lt"/>
              <a:buAutoNum type="arabicPeriod"/>
            </a:pPr>
            <a:r>
              <a:rPr lang="en-US" altLang="en-US" dirty="0" smtClean="0">
                <a:solidFill>
                  <a:srgbClr val="303030"/>
                </a:solidFill>
              </a:rPr>
              <a:t>The mean </a:t>
            </a:r>
            <a:r>
              <a:rPr lang="en-US" altLang="en-US" b="1" dirty="0" smtClean="0">
                <a:solidFill>
                  <a:srgbClr val="303030"/>
                </a:solidFill>
              </a:rPr>
              <a:t>surface temperature of the earth will likely increase by between 2.6 degrees to 7.8 degrees F during the twenty-first century</a:t>
            </a:r>
          </a:p>
          <a:p>
            <a:pPr fontAlgn="base">
              <a:spcAft>
                <a:spcPct val="0"/>
              </a:spcAft>
              <a:buClr>
                <a:srgbClr val="AD0101"/>
              </a:buClr>
            </a:pPr>
            <a:r>
              <a:rPr lang="en-US" altLang="en-US" sz="2200" dirty="0" smtClean="0">
                <a:solidFill>
                  <a:srgbClr val="303030"/>
                </a:solidFill>
              </a:rPr>
              <a:t>Now to better understand global warming we will look at the major forcing variables that influences this warming</a:t>
            </a:r>
          </a:p>
          <a:p>
            <a:pPr lvl="1" fontAlgn="base">
              <a:spcAft>
                <a:spcPct val="0"/>
              </a:spcAft>
              <a:buClr>
                <a:srgbClr val="AD0101"/>
              </a:buClr>
            </a:pPr>
            <a:r>
              <a:rPr lang="en-US" altLang="en-US" b="1" dirty="0" smtClean="0">
                <a:solidFill>
                  <a:srgbClr val="303030"/>
                </a:solidFill>
              </a:rPr>
              <a:t>Climate Forcing</a:t>
            </a:r>
          </a:p>
          <a:p>
            <a:pPr lvl="1" fontAlgn="base">
              <a:spcAft>
                <a:spcPct val="0"/>
              </a:spcAft>
              <a:buClr>
                <a:srgbClr val="AD0101"/>
              </a:buClr>
            </a:pPr>
            <a:r>
              <a:rPr lang="en-US" altLang="en-US" b="1" dirty="0" smtClean="0">
                <a:solidFill>
                  <a:srgbClr val="303030"/>
                </a:solidFill>
              </a:rPr>
              <a:t>Solar emission</a:t>
            </a:r>
          </a:p>
          <a:p>
            <a:pPr lvl="1" fontAlgn="base">
              <a:spcAft>
                <a:spcPct val="0"/>
              </a:spcAft>
              <a:buClr>
                <a:srgbClr val="AD0101"/>
              </a:buClr>
            </a:pPr>
            <a:r>
              <a:rPr lang="en-US" altLang="en-US" b="1" dirty="0" smtClean="0">
                <a:solidFill>
                  <a:srgbClr val="303030"/>
                </a:solidFill>
              </a:rPr>
              <a:t>Volcanic eruption</a:t>
            </a:r>
          </a:p>
          <a:p>
            <a:pPr lvl="1" fontAlgn="base">
              <a:spcAft>
                <a:spcPct val="0"/>
              </a:spcAft>
              <a:buClr>
                <a:srgbClr val="AD0101"/>
              </a:buClr>
            </a:pPr>
            <a:r>
              <a:rPr lang="en-US" altLang="en-US" b="1" dirty="0" smtClean="0">
                <a:solidFill>
                  <a:srgbClr val="303030"/>
                </a:solidFill>
              </a:rPr>
              <a:t>Anthropogenic input</a:t>
            </a:r>
          </a:p>
        </p:txBody>
      </p:sp>
      <p:sp>
        <p:nvSpPr>
          <p:cNvPr id="3" name="Title 2"/>
          <p:cNvSpPr>
            <a:spLocks noGrp="1"/>
          </p:cNvSpPr>
          <p:nvPr>
            <p:ph type="title" idx="4294967295"/>
          </p:nvPr>
        </p:nvSpPr>
        <p:spPr>
          <a:xfrm>
            <a:off x="1143000" y="2286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3293330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a:xfrm>
            <a:off x="1143000" y="152400"/>
            <a:ext cx="6934200" cy="1143000"/>
          </a:xfrm>
        </p:spPr>
        <p:txBody>
          <a:bodyPr/>
          <a:lstStyle/>
          <a:p>
            <a:pPr eaLnBrk="1" hangingPunct="1"/>
            <a:r>
              <a:rPr lang="en-US" altLang="en-US" dirty="0" smtClean="0"/>
              <a:t>Climate and Weather</a:t>
            </a:r>
          </a:p>
        </p:txBody>
      </p:sp>
      <p:sp>
        <p:nvSpPr>
          <p:cNvPr id="31747" name="Text Placeholder 2"/>
          <p:cNvSpPr>
            <a:spLocks noGrp="1"/>
          </p:cNvSpPr>
          <p:nvPr>
            <p:ph type="body" idx="4294967295"/>
          </p:nvPr>
        </p:nvSpPr>
        <p:spPr>
          <a:xfrm>
            <a:off x="914400" y="1447800"/>
            <a:ext cx="7239000" cy="4530725"/>
          </a:xfrm>
        </p:spPr>
        <p:txBody>
          <a:bodyPr/>
          <a:lstStyle/>
          <a:p>
            <a:pPr eaLnBrk="1" hangingPunct="1"/>
            <a:r>
              <a:rPr lang="en-US" altLang="en-US" b="1" u="sng" dirty="0" smtClean="0"/>
              <a:t>Weather…</a:t>
            </a:r>
          </a:p>
          <a:p>
            <a:pPr eaLnBrk="1" hangingPunct="1"/>
            <a:endParaRPr lang="en-US" altLang="en-US" b="1" u="sng" dirty="0" smtClean="0"/>
          </a:p>
          <a:p>
            <a:pPr lvl="1" eaLnBrk="1" hangingPunct="1"/>
            <a:r>
              <a:rPr lang="en-US" altLang="en-US" sz="2400" b="1" dirty="0" smtClean="0"/>
              <a:t>Short-run atmospheric conditions that exist for a given time in a specific area</a:t>
            </a:r>
            <a:r>
              <a:rPr lang="en-US" altLang="en-US" sz="2400" dirty="0" smtClean="0"/>
              <a:t>.</a:t>
            </a:r>
          </a:p>
          <a:p>
            <a:pPr lvl="1" eaLnBrk="1" hangingPunct="1"/>
            <a:endParaRPr lang="en-US" altLang="en-US" sz="2400" dirty="0" smtClean="0"/>
          </a:p>
          <a:p>
            <a:pPr lvl="1" eaLnBrk="1" hangingPunct="1"/>
            <a:r>
              <a:rPr lang="en-US" altLang="en-US" sz="2400" dirty="0" smtClean="0"/>
              <a:t>The </a:t>
            </a:r>
            <a:r>
              <a:rPr lang="en-US" altLang="en-US" sz="2400" b="1" dirty="0" smtClean="0"/>
              <a:t>sum of temperature, humidity, cloudiness, precipitation, pressure, winds, storms, and other variables for a short period of time</a:t>
            </a:r>
          </a:p>
          <a:p>
            <a:pPr lvl="1" eaLnBrk="1" hangingPunct="1"/>
            <a:endParaRPr lang="en-US" altLang="en-US" sz="2400" dirty="0" smtClean="0"/>
          </a:p>
          <a:p>
            <a:pPr lvl="1" eaLnBrk="1" hangingPunct="1"/>
            <a:r>
              <a:rPr lang="en-US" altLang="en-US" sz="2400" b="1" dirty="0" smtClean="0"/>
              <a:t>Weather is in an almost constant state of change </a:t>
            </a:r>
          </a:p>
        </p:txBody>
      </p:sp>
    </p:spTree>
    <p:extLst>
      <p:ext uri="{BB962C8B-B14F-4D97-AF65-F5344CB8AC3E}">
        <p14:creationId xmlns:p14="http://schemas.microsoft.com/office/powerpoint/2010/main" val="23562317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152400" y="914400"/>
            <a:ext cx="8839200" cy="5140325"/>
          </a:xfrm>
          <a:prstGeom prst="rect">
            <a:avLst/>
          </a:prstGeom>
        </p:spPr>
        <p:txBody>
          <a:bodyPr>
            <a:normAutofit/>
          </a:bodyPr>
          <a:lstStyle/>
          <a:p>
            <a:pPr marL="273050" lvl="0" indent="-273050" fontAlgn="base">
              <a:spcAft>
                <a:spcPct val="0"/>
              </a:spcAft>
              <a:buClr>
                <a:srgbClr val="AD0101"/>
              </a:buClr>
              <a:buFont typeface="Arial" charset="0"/>
              <a:buChar char="•"/>
            </a:pPr>
            <a:r>
              <a:rPr lang="en-US" altLang="en-US" b="1" dirty="0" smtClean="0">
                <a:solidFill>
                  <a:srgbClr val="303030"/>
                </a:solidFill>
              </a:rPr>
              <a:t>Climate Forcing</a:t>
            </a:r>
          </a:p>
          <a:p>
            <a:pPr marL="593090" lvl="1" indent="-273050" fontAlgn="base">
              <a:spcAft>
                <a:spcPct val="0"/>
              </a:spcAft>
              <a:buClr>
                <a:srgbClr val="AD0101"/>
              </a:buClr>
              <a:buFont typeface="Arial" charset="0"/>
              <a:buChar char="•"/>
            </a:pPr>
            <a:r>
              <a:rPr lang="en-US" altLang="en-US" dirty="0" smtClean="0">
                <a:solidFill>
                  <a:srgbClr val="303030"/>
                </a:solidFill>
              </a:rPr>
              <a:t>Part of what may drive the climate system and its potential change is the </a:t>
            </a:r>
            <a:r>
              <a:rPr lang="en-US" altLang="en-US" b="1" i="1" u="sng" dirty="0" smtClean="0">
                <a:solidFill>
                  <a:srgbClr val="303030"/>
                </a:solidFill>
              </a:rPr>
              <a:t>ocean conveyor belt</a:t>
            </a:r>
            <a:r>
              <a:rPr lang="en-US" altLang="en-US" dirty="0" smtClean="0">
                <a:solidFill>
                  <a:srgbClr val="303030"/>
                </a:solidFill>
              </a:rPr>
              <a:t>, a global-scale circulation of ocean waters, characterized by strong temperature change </a:t>
            </a:r>
            <a:r>
              <a:rPr lang="en-US" altLang="en-US" sz="2400" dirty="0" smtClean="0">
                <a:solidFill>
                  <a:srgbClr val="303030"/>
                </a:solidFill>
              </a:rPr>
              <a:t>northward </a:t>
            </a:r>
            <a:r>
              <a:rPr lang="en-US" altLang="en-US" dirty="0" smtClean="0">
                <a:solidFill>
                  <a:srgbClr val="303030"/>
                </a:solidFill>
              </a:rPr>
              <a:t>movement near -surface water in the Atlantic Ocean that are cooled when they arrive near Greenland.  </a:t>
            </a:r>
            <a:endParaRPr lang="en-US" altLang="en-US" dirty="0">
              <a:solidFill>
                <a:srgbClr val="303030"/>
              </a:solidFill>
            </a:endParaRPr>
          </a:p>
          <a:p>
            <a:pPr marL="593090" lvl="1" indent="-273050" fontAlgn="base">
              <a:spcAft>
                <a:spcPct val="0"/>
              </a:spcAft>
              <a:buClr>
                <a:srgbClr val="AD0101"/>
              </a:buClr>
              <a:buFont typeface="Arial" charset="0"/>
              <a:buChar char="•"/>
            </a:pPr>
            <a:r>
              <a:rPr lang="en-US" altLang="en-US" dirty="0" smtClean="0">
                <a:solidFill>
                  <a:srgbClr val="303030"/>
                </a:solidFill>
              </a:rPr>
              <a:t>As the </a:t>
            </a:r>
            <a:r>
              <a:rPr lang="en-US" altLang="en-US" u="sng" dirty="0" smtClean="0">
                <a:solidFill>
                  <a:srgbClr val="303030"/>
                </a:solidFill>
              </a:rPr>
              <a:t>water cools, it becomes saltier; the salinity increases the water’s density and causes it to sink to the bottom</a:t>
            </a:r>
          </a:p>
          <a:p>
            <a:pPr marL="593090" lvl="1" indent="-273050" fontAlgn="base">
              <a:spcAft>
                <a:spcPct val="0"/>
              </a:spcAft>
              <a:buClr>
                <a:srgbClr val="AD0101"/>
              </a:buClr>
              <a:buFont typeface="Arial" charset="0"/>
              <a:buChar char="•"/>
            </a:pPr>
            <a:r>
              <a:rPr lang="en-US" altLang="en-US" dirty="0" smtClean="0">
                <a:solidFill>
                  <a:srgbClr val="303030"/>
                </a:solidFill>
              </a:rPr>
              <a:t>The current </a:t>
            </a:r>
            <a:r>
              <a:rPr lang="en-US" altLang="en-US" u="sng" dirty="0" smtClean="0">
                <a:solidFill>
                  <a:srgbClr val="303030"/>
                </a:solidFill>
              </a:rPr>
              <a:t>then flows towards Africa where it is added to a huge warm water belt and it is warmed.</a:t>
            </a:r>
          </a:p>
          <a:p>
            <a:pPr marL="593090" lvl="1" indent="-273050" fontAlgn="base">
              <a:spcAft>
                <a:spcPct val="0"/>
              </a:spcAft>
              <a:buClr>
                <a:srgbClr val="AD0101"/>
              </a:buClr>
              <a:buFont typeface="Arial" charset="0"/>
              <a:buChar char="•"/>
            </a:pPr>
            <a:r>
              <a:rPr lang="en-US" altLang="en-US" dirty="0" smtClean="0">
                <a:solidFill>
                  <a:srgbClr val="303030"/>
                </a:solidFill>
              </a:rPr>
              <a:t>If this </a:t>
            </a:r>
            <a:r>
              <a:rPr lang="en-US" altLang="en-US" u="sng" dirty="0" smtClean="0">
                <a:solidFill>
                  <a:srgbClr val="303030"/>
                </a:solidFill>
              </a:rPr>
              <a:t>conveyor belt were to shut down there would be an effect in the climate of Europe  would cool</a:t>
            </a: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28922230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climatekids.nasa.gov/ocean/ocean_curren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66800"/>
            <a:ext cx="7772400" cy="49432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81000" y="1066800"/>
            <a:ext cx="8534400" cy="4987925"/>
          </a:xfrm>
          <a:prstGeom prst="rect">
            <a:avLst/>
          </a:prstGeom>
        </p:spPr>
        <p:txBody>
          <a:bodyPr>
            <a:normAutofit fontScale="70000" lnSpcReduction="20000"/>
          </a:bodyPr>
          <a:lstStyle/>
          <a:p>
            <a:pPr fontAlgn="base">
              <a:spcAft>
                <a:spcPct val="0"/>
              </a:spcAft>
              <a:buClr>
                <a:srgbClr val="AD0101"/>
              </a:buClr>
            </a:pPr>
            <a:r>
              <a:rPr lang="en-US" altLang="en-US" sz="3400" b="1" dirty="0" smtClean="0">
                <a:solidFill>
                  <a:srgbClr val="303030"/>
                </a:solidFill>
              </a:rPr>
              <a:t>Solar Forcing</a:t>
            </a:r>
          </a:p>
          <a:p>
            <a:pPr lvl="1" fontAlgn="base">
              <a:spcAft>
                <a:spcPct val="0"/>
              </a:spcAft>
              <a:buClr>
                <a:srgbClr val="AD0101"/>
              </a:buClr>
            </a:pPr>
            <a:r>
              <a:rPr lang="en-US" altLang="en-US" sz="3400" dirty="0" smtClean="0">
                <a:solidFill>
                  <a:srgbClr val="303030"/>
                </a:solidFill>
              </a:rPr>
              <a:t>Since the </a:t>
            </a:r>
            <a:r>
              <a:rPr lang="en-US" altLang="en-US" sz="3400" b="1" dirty="0" smtClean="0">
                <a:solidFill>
                  <a:srgbClr val="303030"/>
                </a:solidFill>
              </a:rPr>
              <a:t>sun is responsible for heating the earth, a solar variation should be evaluated as a possible cause of climate change</a:t>
            </a:r>
          </a:p>
          <a:p>
            <a:pPr lvl="1" fontAlgn="base">
              <a:spcAft>
                <a:spcPct val="0"/>
              </a:spcAft>
              <a:buClr>
                <a:srgbClr val="AD0101"/>
              </a:buClr>
            </a:pPr>
            <a:r>
              <a:rPr lang="en-US" altLang="en-US" sz="3400" dirty="0" smtClean="0">
                <a:solidFill>
                  <a:srgbClr val="303030"/>
                </a:solidFill>
              </a:rPr>
              <a:t>In the history of climate during </a:t>
            </a:r>
            <a:r>
              <a:rPr lang="en-US" altLang="en-US" sz="3400" b="1" dirty="0" smtClean="0">
                <a:solidFill>
                  <a:srgbClr val="303030"/>
                </a:solidFill>
              </a:rPr>
              <a:t>the past 1000 years, the variability of solar radiation plays a role in these changes</a:t>
            </a:r>
          </a:p>
          <a:p>
            <a:pPr lvl="1" fontAlgn="base">
              <a:spcAft>
                <a:spcPct val="0"/>
              </a:spcAft>
              <a:buClr>
                <a:srgbClr val="AD0101"/>
              </a:buClr>
            </a:pPr>
            <a:endParaRPr lang="en-US" altLang="en-US" sz="2100" dirty="0" smtClean="0">
              <a:solidFill>
                <a:srgbClr val="303030"/>
              </a:solidFill>
            </a:endParaRPr>
          </a:p>
          <a:p>
            <a:pPr fontAlgn="base">
              <a:spcAft>
                <a:spcPct val="0"/>
              </a:spcAft>
              <a:buClr>
                <a:srgbClr val="AD0101"/>
              </a:buClr>
            </a:pPr>
            <a:r>
              <a:rPr lang="en-US" altLang="en-US" sz="3400" b="1" dirty="0" smtClean="0">
                <a:solidFill>
                  <a:srgbClr val="303030"/>
                </a:solidFill>
              </a:rPr>
              <a:t>Volcanic Forcing</a:t>
            </a:r>
          </a:p>
          <a:p>
            <a:pPr lvl="1" fontAlgn="base">
              <a:spcAft>
                <a:spcPct val="0"/>
              </a:spcAft>
              <a:buClr>
                <a:srgbClr val="AD0101"/>
              </a:buClr>
            </a:pPr>
            <a:r>
              <a:rPr lang="en-US" altLang="en-US" sz="3400" dirty="0" smtClean="0">
                <a:solidFill>
                  <a:srgbClr val="303030"/>
                </a:solidFill>
              </a:rPr>
              <a:t>When v</a:t>
            </a:r>
            <a:r>
              <a:rPr lang="en-US" altLang="en-US" sz="3400" b="1" dirty="0" smtClean="0">
                <a:solidFill>
                  <a:srgbClr val="303030"/>
                </a:solidFill>
              </a:rPr>
              <a:t>olcanoes erupt they hurl vast amounts of particulate matter into the atmosphere</a:t>
            </a:r>
          </a:p>
          <a:p>
            <a:pPr lvl="1" fontAlgn="base">
              <a:spcAft>
                <a:spcPct val="0"/>
              </a:spcAft>
              <a:buClr>
                <a:srgbClr val="AD0101"/>
              </a:buClr>
            </a:pPr>
            <a:r>
              <a:rPr lang="en-US" altLang="en-US" sz="3400" dirty="0" smtClean="0">
                <a:solidFill>
                  <a:srgbClr val="303030"/>
                </a:solidFill>
              </a:rPr>
              <a:t>This matter can effect the </a:t>
            </a:r>
            <a:r>
              <a:rPr lang="en-US" altLang="en-US" sz="3400" b="1" dirty="0" smtClean="0">
                <a:solidFill>
                  <a:srgbClr val="303030"/>
                </a:solidFill>
              </a:rPr>
              <a:t>current weather and the overall climate of the earth</a:t>
            </a:r>
          </a:p>
          <a:p>
            <a:pPr lvl="1" fontAlgn="base">
              <a:spcAft>
                <a:spcPct val="0"/>
              </a:spcAft>
              <a:buClr>
                <a:srgbClr val="AD0101"/>
              </a:buClr>
            </a:pPr>
            <a:r>
              <a:rPr lang="en-US" altLang="en-US" sz="3400" dirty="0" smtClean="0">
                <a:solidFill>
                  <a:srgbClr val="303030"/>
                </a:solidFill>
              </a:rPr>
              <a:t>These eruptions can </a:t>
            </a:r>
            <a:r>
              <a:rPr lang="en-US" altLang="en-US" sz="3400" b="1" dirty="0" smtClean="0">
                <a:solidFill>
                  <a:srgbClr val="303030"/>
                </a:solidFill>
              </a:rPr>
              <a:t>add uncertainty in predicting global temperatures</a:t>
            </a: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30257853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304800" y="1066800"/>
            <a:ext cx="8686800" cy="4987925"/>
          </a:xfrm>
          <a:prstGeom prst="rect">
            <a:avLst/>
          </a:prstGeom>
        </p:spPr>
        <p:txBody>
          <a:bodyPr>
            <a:normAutofit lnSpcReduction="10000"/>
          </a:bodyPr>
          <a:lstStyle/>
          <a:p>
            <a:pPr marL="273050" lvl="0" indent="-273050" fontAlgn="base">
              <a:spcAft>
                <a:spcPct val="0"/>
              </a:spcAft>
              <a:buClr>
                <a:srgbClr val="AD0101"/>
              </a:buClr>
              <a:buFont typeface="Arial" charset="0"/>
              <a:buChar char="•"/>
            </a:pPr>
            <a:endParaRPr lang="en-US" altLang="en-US" b="1" dirty="0" smtClean="0">
              <a:solidFill>
                <a:srgbClr val="303030"/>
              </a:solidFill>
            </a:endParaRPr>
          </a:p>
          <a:p>
            <a:pPr fontAlgn="base">
              <a:spcAft>
                <a:spcPct val="0"/>
              </a:spcAft>
              <a:buClr>
                <a:srgbClr val="AD0101"/>
              </a:buClr>
            </a:pPr>
            <a:r>
              <a:rPr lang="en-US" altLang="en-US" b="1" dirty="0" smtClean="0">
                <a:solidFill>
                  <a:srgbClr val="303030"/>
                </a:solidFill>
              </a:rPr>
              <a:t>Anthropogenic (human activity) Forcing </a:t>
            </a:r>
          </a:p>
          <a:p>
            <a:pPr lvl="1" fontAlgn="base">
              <a:spcAft>
                <a:spcPct val="0"/>
              </a:spcAft>
              <a:buClr>
                <a:srgbClr val="AD0101"/>
              </a:buClr>
            </a:pPr>
            <a:r>
              <a:rPr lang="en-US" altLang="en-US" sz="2400" dirty="0" smtClean="0">
                <a:solidFill>
                  <a:srgbClr val="303030"/>
                </a:solidFill>
              </a:rPr>
              <a:t>Evidence of anthropogenic climate forcing, resulting in a warmer world, is based in part, based on the following</a:t>
            </a:r>
          </a:p>
          <a:p>
            <a:pPr lvl="2" fontAlgn="base">
              <a:spcAft>
                <a:spcPct val="0"/>
              </a:spcAft>
              <a:buClr>
                <a:srgbClr val="AD0101"/>
              </a:buClr>
            </a:pPr>
            <a:r>
              <a:rPr lang="en-US" altLang="en-US" sz="2400" dirty="0" smtClean="0">
                <a:solidFill>
                  <a:srgbClr val="303030"/>
                </a:solidFill>
              </a:rPr>
              <a:t>Recent warming over the past few decades </a:t>
            </a:r>
            <a:r>
              <a:rPr lang="en-US" altLang="en-US" sz="2400" b="1" dirty="0" smtClean="0">
                <a:solidFill>
                  <a:srgbClr val="303030"/>
                </a:solidFill>
              </a:rPr>
              <a:t>cannot be explained by natural variety of the climate over recent geologic history</a:t>
            </a:r>
          </a:p>
          <a:p>
            <a:pPr lvl="2" fontAlgn="base">
              <a:spcAft>
                <a:spcPct val="0"/>
              </a:spcAft>
              <a:buClr>
                <a:srgbClr val="AD0101"/>
              </a:buClr>
            </a:pPr>
            <a:r>
              <a:rPr lang="en-US" altLang="en-US" sz="2400" b="1" dirty="0" smtClean="0">
                <a:solidFill>
                  <a:srgbClr val="303030"/>
                </a:solidFill>
              </a:rPr>
              <a:t>Industrial age forcing is mostly due to emissions of carbon dioxide that, with other greenhouse gases, have greatly increased in concentration in the past few decades</a:t>
            </a:r>
          </a:p>
          <a:p>
            <a:pPr lvl="2" fontAlgn="base">
              <a:spcAft>
                <a:spcPct val="0"/>
              </a:spcAft>
              <a:buClr>
                <a:srgbClr val="AD0101"/>
              </a:buClr>
            </a:pPr>
            <a:r>
              <a:rPr lang="en-US" altLang="en-US" sz="2400" dirty="0" smtClean="0">
                <a:solidFill>
                  <a:srgbClr val="303030"/>
                </a:solidFill>
              </a:rPr>
              <a:t>Climate models suggest </a:t>
            </a:r>
            <a:r>
              <a:rPr lang="en-US" altLang="en-US" sz="2400" b="1" dirty="0" smtClean="0">
                <a:solidFill>
                  <a:srgbClr val="303030"/>
                </a:solidFill>
              </a:rPr>
              <a:t>that natural forcings in the past 100 years cannot be responsible for what we know to be a rise  in global land temperature.</a:t>
            </a:r>
          </a:p>
          <a:p>
            <a:pPr lvl="1" fontAlgn="base">
              <a:spcAft>
                <a:spcPct val="0"/>
              </a:spcAft>
              <a:buClr>
                <a:srgbClr val="AD0101"/>
              </a:buClr>
            </a:pPr>
            <a:endParaRPr lang="en-US" altLang="en-US" b="1" dirty="0">
              <a:solidFill>
                <a:srgbClr val="303030"/>
              </a:solidFill>
            </a:endParaRPr>
          </a:p>
        </p:txBody>
      </p:sp>
      <p:sp>
        <p:nvSpPr>
          <p:cNvPr id="3" name="Title 2"/>
          <p:cNvSpPr>
            <a:spLocks noGrp="1"/>
          </p:cNvSpPr>
          <p:nvPr>
            <p:ph type="title" idx="4294967295"/>
          </p:nvPr>
        </p:nvSpPr>
        <p:spPr>
          <a:xfrm>
            <a:off x="1295400" y="381000"/>
            <a:ext cx="6934200" cy="685800"/>
          </a:xfrm>
          <a:prstGeom prst="rect">
            <a:avLst/>
          </a:prstGeom>
        </p:spPr>
        <p:txBody>
          <a:bodyPr>
            <a:normAutofit/>
          </a:bodyPr>
          <a:lstStyle/>
          <a:p>
            <a:pPr>
              <a:defRPr/>
            </a:pPr>
            <a:r>
              <a:rPr lang="en-US" sz="3600" dirty="0" smtClean="0"/>
              <a:t>Global Warming</a:t>
            </a:r>
            <a:endParaRPr lang="en-US" sz="3600" dirty="0"/>
          </a:p>
        </p:txBody>
      </p:sp>
    </p:spTree>
    <p:extLst>
      <p:ext uri="{BB962C8B-B14F-4D97-AF65-F5344CB8AC3E}">
        <p14:creationId xmlns:p14="http://schemas.microsoft.com/office/powerpoint/2010/main" val="18343325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09600" y="1066800"/>
            <a:ext cx="8077200" cy="4987925"/>
          </a:xfrm>
          <a:prstGeom prst="rect">
            <a:avLst/>
          </a:prstGeom>
        </p:spPr>
        <p:txBody>
          <a:bodyPr>
            <a:normAutofit/>
          </a:bodyPr>
          <a:lstStyle/>
          <a:p>
            <a:pPr marL="273050" lvl="0" indent="-273050" fontAlgn="base">
              <a:spcAft>
                <a:spcPct val="0"/>
              </a:spcAft>
              <a:buClr>
                <a:srgbClr val="AD0101"/>
              </a:buClr>
              <a:buFont typeface="Arial" charset="0"/>
              <a:buChar char="•"/>
            </a:pPr>
            <a:r>
              <a:rPr lang="en-US" altLang="en-US" dirty="0" smtClean="0">
                <a:solidFill>
                  <a:srgbClr val="303030"/>
                </a:solidFill>
              </a:rPr>
              <a:t>A summation of this discussion on climate change is:</a:t>
            </a:r>
          </a:p>
          <a:p>
            <a:pPr marL="777240" lvl="1" indent="-457200" fontAlgn="base">
              <a:spcAft>
                <a:spcPct val="0"/>
              </a:spcAft>
              <a:buClr>
                <a:srgbClr val="AD0101"/>
              </a:buClr>
              <a:buFont typeface="+mj-lt"/>
              <a:buAutoNum type="arabicPeriod"/>
            </a:pPr>
            <a:r>
              <a:rPr lang="en-US" altLang="en-US" sz="2400" b="1" u="sng" dirty="0" smtClean="0">
                <a:solidFill>
                  <a:srgbClr val="303030"/>
                </a:solidFill>
              </a:rPr>
              <a:t>Human activity is increasing the concentration of greenhouse gases in the atmosphere</a:t>
            </a:r>
          </a:p>
          <a:p>
            <a:pPr marL="777240" lvl="1" indent="-457200" fontAlgn="base">
              <a:spcAft>
                <a:spcPct val="0"/>
              </a:spcAft>
              <a:buClr>
                <a:srgbClr val="AD0101"/>
              </a:buClr>
              <a:buFont typeface="+mj-lt"/>
              <a:buAutoNum type="arabicPeriod"/>
            </a:pPr>
            <a:r>
              <a:rPr lang="en-US" altLang="en-US" sz="2400" b="1" u="sng" dirty="0" smtClean="0">
                <a:solidFill>
                  <a:srgbClr val="303030"/>
                </a:solidFill>
              </a:rPr>
              <a:t>The mean temperature of the earth increased by 1.4 degrees in the past 100 years </a:t>
            </a:r>
          </a:p>
          <a:p>
            <a:pPr marL="777240" lvl="1" indent="-457200" fontAlgn="base">
              <a:spcAft>
                <a:spcPct val="0"/>
              </a:spcAft>
              <a:buClr>
                <a:srgbClr val="AD0101"/>
              </a:buClr>
              <a:buFont typeface="+mj-lt"/>
              <a:buAutoNum type="arabicPeriod"/>
            </a:pPr>
            <a:r>
              <a:rPr lang="en-US" altLang="en-US" sz="2400" b="1" u="sng" dirty="0" smtClean="0">
                <a:solidFill>
                  <a:srgbClr val="303030"/>
                </a:solidFill>
              </a:rPr>
              <a:t>A significant portion of the observed increase in the mean temperature of the earth results from human activity</a:t>
            </a:r>
          </a:p>
          <a:p>
            <a:pPr fontAlgn="base">
              <a:spcAft>
                <a:spcPct val="0"/>
              </a:spcAft>
              <a:buClr>
                <a:srgbClr val="AD0101"/>
              </a:buClr>
            </a:pPr>
            <a:r>
              <a:rPr lang="en-US" altLang="en-US" b="1" u="sng" dirty="0" smtClean="0">
                <a:solidFill>
                  <a:srgbClr val="303030"/>
                </a:solidFill>
              </a:rPr>
              <a:t>All climate models are consistent in predicting that warming will continue, as a result of the greenhouse gases now in the atmosphere and possibly accelerate in the coming decades</a:t>
            </a:r>
            <a:endParaRPr lang="en-US" altLang="en-US" b="1" u="sng" dirty="0">
              <a:solidFill>
                <a:srgbClr val="303030"/>
              </a:solidFill>
            </a:endParaRPr>
          </a:p>
        </p:txBody>
      </p:sp>
      <p:sp>
        <p:nvSpPr>
          <p:cNvPr id="3" name="Title 2"/>
          <p:cNvSpPr>
            <a:spLocks noGrp="1"/>
          </p:cNvSpPr>
          <p:nvPr>
            <p:ph type="title" idx="4294967295"/>
          </p:nvPr>
        </p:nvSpPr>
        <p:spPr>
          <a:xfrm>
            <a:off x="762000" y="381000"/>
            <a:ext cx="7543800" cy="685800"/>
          </a:xfrm>
          <a:prstGeom prst="rect">
            <a:avLst/>
          </a:prstGeom>
        </p:spPr>
        <p:txBody>
          <a:bodyPr>
            <a:normAutofit fontScale="90000"/>
          </a:bodyPr>
          <a:lstStyle/>
          <a:p>
            <a:pPr>
              <a:defRPr/>
            </a:pPr>
            <a:r>
              <a:rPr lang="en-US" sz="3600" dirty="0" smtClean="0"/>
              <a:t>Potential Effects of Global Climate Change</a:t>
            </a:r>
            <a:endParaRPr lang="en-US" sz="3600" dirty="0"/>
          </a:p>
        </p:txBody>
      </p:sp>
    </p:spTree>
    <p:extLst>
      <p:ext uri="{BB962C8B-B14F-4D97-AF65-F5344CB8AC3E}">
        <p14:creationId xmlns:p14="http://schemas.microsoft.com/office/powerpoint/2010/main" val="33586723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0" y="914400"/>
            <a:ext cx="9144000" cy="5257800"/>
          </a:xfrm>
          <a:prstGeom prst="rect">
            <a:avLst/>
          </a:prstGeom>
        </p:spPr>
        <p:txBody>
          <a:bodyPr>
            <a:noAutofit/>
          </a:bodyPr>
          <a:lstStyle/>
          <a:p>
            <a:pPr fontAlgn="base">
              <a:spcAft>
                <a:spcPct val="0"/>
              </a:spcAft>
              <a:buClr>
                <a:srgbClr val="AD0101"/>
              </a:buClr>
            </a:pPr>
            <a:r>
              <a:rPr lang="en-US" altLang="en-US" sz="2200" b="1" dirty="0" smtClean="0">
                <a:solidFill>
                  <a:srgbClr val="303030"/>
                </a:solidFill>
              </a:rPr>
              <a:t>Glaciers and Sea Ice</a:t>
            </a:r>
          </a:p>
          <a:p>
            <a:pPr lvl="1" fontAlgn="base">
              <a:spcAft>
                <a:spcPct val="0"/>
              </a:spcAft>
              <a:buClr>
                <a:srgbClr val="AD0101"/>
              </a:buClr>
            </a:pPr>
            <a:r>
              <a:rPr lang="en-US" altLang="en-US" dirty="0" smtClean="0">
                <a:solidFill>
                  <a:srgbClr val="303030"/>
                </a:solidFill>
              </a:rPr>
              <a:t>It is believed that </a:t>
            </a:r>
            <a:r>
              <a:rPr lang="en-US" altLang="en-US" u="sng" dirty="0" smtClean="0">
                <a:solidFill>
                  <a:srgbClr val="303030"/>
                </a:solidFill>
              </a:rPr>
              <a:t>global warming is resulting in an accelerated melting of the glacial ice found in Greenland and in mountain glaciers</a:t>
            </a:r>
          </a:p>
          <a:p>
            <a:pPr lvl="1" fontAlgn="base">
              <a:spcAft>
                <a:spcPct val="0"/>
              </a:spcAft>
              <a:buClr>
                <a:srgbClr val="AD0101"/>
              </a:buClr>
            </a:pPr>
            <a:r>
              <a:rPr lang="en-US" altLang="en-US" dirty="0" smtClean="0">
                <a:solidFill>
                  <a:srgbClr val="303030"/>
                </a:solidFill>
              </a:rPr>
              <a:t>The </a:t>
            </a:r>
            <a:r>
              <a:rPr lang="en-US" altLang="en-US" u="sng" dirty="0" smtClean="0">
                <a:solidFill>
                  <a:srgbClr val="303030"/>
                </a:solidFill>
              </a:rPr>
              <a:t>melting of the mountain glaciers is important to the people who depend on water from these glaciers and the ecosystem dependent on these glaciers</a:t>
            </a:r>
          </a:p>
          <a:p>
            <a:pPr lvl="1" fontAlgn="base">
              <a:spcAft>
                <a:spcPct val="0"/>
              </a:spcAft>
              <a:buClr>
                <a:srgbClr val="AD0101"/>
              </a:buClr>
            </a:pPr>
            <a:r>
              <a:rPr lang="en-US" altLang="en-US" dirty="0" smtClean="0">
                <a:solidFill>
                  <a:srgbClr val="303030"/>
                </a:solidFill>
              </a:rPr>
              <a:t>The </a:t>
            </a:r>
            <a:r>
              <a:rPr lang="en-US" altLang="en-US" u="sng" dirty="0" smtClean="0">
                <a:solidFill>
                  <a:srgbClr val="303030"/>
                </a:solidFill>
              </a:rPr>
              <a:t>Arctic ice is predicted to soon have a time where there will be a seasonal ice free cycle</a:t>
            </a:r>
          </a:p>
          <a:p>
            <a:pPr fontAlgn="base">
              <a:spcAft>
                <a:spcPct val="0"/>
              </a:spcAft>
              <a:buClr>
                <a:srgbClr val="AD0101"/>
              </a:buClr>
            </a:pPr>
            <a:r>
              <a:rPr lang="en-US" altLang="en-US" sz="2200" b="1" dirty="0" smtClean="0">
                <a:solidFill>
                  <a:srgbClr val="303030"/>
                </a:solidFill>
              </a:rPr>
              <a:t>Positive effects of global warming on glaciers and sea ice</a:t>
            </a:r>
          </a:p>
          <a:p>
            <a:pPr lvl="1" fontAlgn="base">
              <a:spcAft>
                <a:spcPct val="0"/>
              </a:spcAft>
              <a:buClr>
                <a:srgbClr val="AD0101"/>
              </a:buClr>
            </a:pPr>
            <a:r>
              <a:rPr lang="en-US" altLang="en-US" dirty="0" smtClean="0">
                <a:solidFill>
                  <a:srgbClr val="303030"/>
                </a:solidFill>
              </a:rPr>
              <a:t>In Antarctica, </a:t>
            </a:r>
            <a:r>
              <a:rPr lang="en-US" altLang="en-US" u="sng" dirty="0" smtClean="0">
                <a:solidFill>
                  <a:srgbClr val="303030"/>
                </a:solidFill>
              </a:rPr>
              <a:t>there is a positive effect happening because of global warming</a:t>
            </a:r>
          </a:p>
          <a:p>
            <a:pPr lvl="1" fontAlgn="base">
              <a:spcAft>
                <a:spcPct val="0"/>
              </a:spcAft>
              <a:buClr>
                <a:srgbClr val="AD0101"/>
              </a:buClr>
            </a:pPr>
            <a:r>
              <a:rPr lang="en-US" altLang="en-US" dirty="0" smtClean="0">
                <a:solidFill>
                  <a:srgbClr val="303030"/>
                </a:solidFill>
              </a:rPr>
              <a:t>It is </a:t>
            </a:r>
            <a:r>
              <a:rPr lang="en-US" altLang="en-US" u="sng" dirty="0" smtClean="0">
                <a:solidFill>
                  <a:srgbClr val="303030"/>
                </a:solidFill>
              </a:rPr>
              <a:t>predicted that due to global warming, Antarctica will receive more snow than usual in a year.  This will build up the ice cap instead of depleting it</a:t>
            </a:r>
            <a:r>
              <a:rPr lang="en-US" altLang="en-US" sz="2400" u="sng" dirty="0" smtClean="0">
                <a:solidFill>
                  <a:srgbClr val="303030"/>
                </a:solidFill>
              </a:rPr>
              <a:t>.</a:t>
            </a:r>
          </a:p>
        </p:txBody>
      </p:sp>
      <p:sp>
        <p:nvSpPr>
          <p:cNvPr id="3" name="Title 2"/>
          <p:cNvSpPr>
            <a:spLocks noGrp="1"/>
          </p:cNvSpPr>
          <p:nvPr>
            <p:ph type="title" idx="4294967295"/>
          </p:nvPr>
        </p:nvSpPr>
        <p:spPr>
          <a:xfrm>
            <a:off x="762000" y="228600"/>
            <a:ext cx="7543800" cy="685800"/>
          </a:xfrm>
          <a:prstGeom prst="rect">
            <a:avLst/>
          </a:prstGeom>
        </p:spPr>
        <p:txBody>
          <a:bodyPr>
            <a:normAutofit fontScale="90000"/>
          </a:bodyPr>
          <a:lstStyle/>
          <a:p>
            <a:pPr>
              <a:defRPr/>
            </a:pPr>
            <a:r>
              <a:rPr lang="en-US" sz="3600" dirty="0" smtClean="0"/>
              <a:t>Potential Effects of Global Climate Change</a:t>
            </a:r>
            <a:endParaRPr lang="en-US" sz="3600" dirty="0"/>
          </a:p>
        </p:txBody>
      </p:sp>
    </p:spTree>
    <p:extLst>
      <p:ext uri="{BB962C8B-B14F-4D97-AF65-F5344CB8AC3E}">
        <p14:creationId xmlns:p14="http://schemas.microsoft.com/office/powerpoint/2010/main" val="19479512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7834952" cy="427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6434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457200" y="990600"/>
            <a:ext cx="7086600" cy="4648199"/>
          </a:xfrm>
          <a:prstGeom prst="rect">
            <a:avLst/>
          </a:prstGeom>
        </p:spPr>
        <p:txBody>
          <a:bodyPr>
            <a:normAutofit/>
          </a:bodyPr>
          <a:lstStyle/>
          <a:p>
            <a:pPr fontAlgn="base">
              <a:spcAft>
                <a:spcPct val="0"/>
              </a:spcAft>
              <a:buClr>
                <a:srgbClr val="AD0101"/>
              </a:buClr>
            </a:pPr>
            <a:r>
              <a:rPr lang="en-US" altLang="en-US" b="1" dirty="0" smtClean="0">
                <a:solidFill>
                  <a:srgbClr val="303030"/>
                </a:solidFill>
              </a:rPr>
              <a:t>Climate patterns</a:t>
            </a:r>
          </a:p>
          <a:p>
            <a:pPr lvl="1" fontAlgn="base">
              <a:spcAft>
                <a:spcPct val="0"/>
              </a:spcAft>
              <a:buClr>
                <a:srgbClr val="AD0101"/>
              </a:buClr>
            </a:pPr>
            <a:r>
              <a:rPr lang="en-US" altLang="en-US" sz="2400" u="sng" dirty="0" smtClean="0">
                <a:solidFill>
                  <a:srgbClr val="303030"/>
                </a:solidFill>
              </a:rPr>
              <a:t>Global warming might change the frequency and intensity of violent storms as warming oceans feed more energy into the atmosphere</a:t>
            </a:r>
          </a:p>
          <a:p>
            <a:pPr lvl="1" fontAlgn="base">
              <a:spcAft>
                <a:spcPct val="0"/>
              </a:spcAft>
              <a:buClr>
                <a:srgbClr val="AD0101"/>
              </a:buClr>
            </a:pPr>
            <a:r>
              <a:rPr lang="en-US" altLang="en-US" sz="2400" u="sng" dirty="0" smtClean="0">
                <a:solidFill>
                  <a:srgbClr val="303030"/>
                </a:solidFill>
              </a:rPr>
              <a:t>More coastal storms</a:t>
            </a:r>
          </a:p>
          <a:p>
            <a:pPr marL="320040" lvl="1" indent="0" fontAlgn="base">
              <a:spcAft>
                <a:spcPct val="0"/>
              </a:spcAft>
              <a:buClr>
                <a:srgbClr val="AD0101"/>
              </a:buClr>
              <a:buNone/>
            </a:pPr>
            <a:r>
              <a:rPr lang="en-US" altLang="en-US" sz="2400" u="sng" dirty="0" smtClean="0">
                <a:solidFill>
                  <a:srgbClr val="303030"/>
                </a:solidFill>
              </a:rPr>
              <a:t> will increase the hazard</a:t>
            </a:r>
          </a:p>
          <a:p>
            <a:pPr marL="320040" lvl="1" indent="0" fontAlgn="base">
              <a:spcAft>
                <a:spcPct val="0"/>
              </a:spcAft>
              <a:buClr>
                <a:srgbClr val="AD0101"/>
              </a:buClr>
              <a:buNone/>
            </a:pPr>
            <a:r>
              <a:rPr lang="en-US" altLang="en-US" sz="2400" u="sng" dirty="0" smtClean="0">
                <a:solidFill>
                  <a:srgbClr val="303030"/>
                </a:solidFill>
              </a:rPr>
              <a:t> of living in low-lying</a:t>
            </a:r>
          </a:p>
          <a:p>
            <a:pPr marL="320040" lvl="1" indent="0" fontAlgn="base">
              <a:spcAft>
                <a:spcPct val="0"/>
              </a:spcAft>
              <a:buClr>
                <a:srgbClr val="AD0101"/>
              </a:buClr>
              <a:buNone/>
            </a:pPr>
            <a:r>
              <a:rPr lang="en-US" altLang="en-US" sz="2400" u="sng" dirty="0" smtClean="0">
                <a:solidFill>
                  <a:srgbClr val="303030"/>
                </a:solidFill>
              </a:rPr>
              <a:t>coastal areas, many which</a:t>
            </a:r>
          </a:p>
          <a:p>
            <a:pPr marL="320040" lvl="1" indent="0" fontAlgn="base">
              <a:spcAft>
                <a:spcPct val="0"/>
              </a:spcAft>
              <a:buClr>
                <a:srgbClr val="AD0101"/>
              </a:buClr>
              <a:buNone/>
            </a:pPr>
            <a:r>
              <a:rPr lang="en-US" altLang="en-US" sz="2400" u="sng" dirty="0" smtClean="0">
                <a:solidFill>
                  <a:srgbClr val="303030"/>
                </a:solidFill>
              </a:rPr>
              <a:t> are experiencing rapid</a:t>
            </a:r>
          </a:p>
          <a:p>
            <a:pPr marL="320040" lvl="1" indent="0" fontAlgn="base">
              <a:spcAft>
                <a:spcPct val="0"/>
              </a:spcAft>
              <a:buClr>
                <a:srgbClr val="AD0101"/>
              </a:buClr>
              <a:buNone/>
            </a:pPr>
            <a:r>
              <a:rPr lang="en-US" altLang="en-US" sz="2400" u="sng" dirty="0" smtClean="0">
                <a:solidFill>
                  <a:srgbClr val="303030"/>
                </a:solidFill>
              </a:rPr>
              <a:t> human growth</a:t>
            </a:r>
          </a:p>
        </p:txBody>
      </p:sp>
      <p:sp>
        <p:nvSpPr>
          <p:cNvPr id="3" name="Title 2"/>
          <p:cNvSpPr>
            <a:spLocks noGrp="1"/>
          </p:cNvSpPr>
          <p:nvPr>
            <p:ph type="title" idx="4294967295"/>
          </p:nvPr>
        </p:nvSpPr>
        <p:spPr>
          <a:xfrm>
            <a:off x="762000" y="381000"/>
            <a:ext cx="7543800" cy="685800"/>
          </a:xfrm>
          <a:prstGeom prst="rect">
            <a:avLst/>
          </a:prstGeom>
        </p:spPr>
        <p:txBody>
          <a:bodyPr>
            <a:normAutofit fontScale="90000"/>
          </a:bodyPr>
          <a:lstStyle/>
          <a:p>
            <a:pPr>
              <a:defRPr/>
            </a:pPr>
            <a:r>
              <a:rPr lang="en-US" sz="3600" dirty="0" smtClean="0"/>
              <a:t>Potential Effects of Global Climate Change</a:t>
            </a:r>
            <a:endParaRPr lang="en-US" sz="3600"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743200"/>
            <a:ext cx="5029200" cy="3392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9892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228600" y="1143000"/>
            <a:ext cx="8229600" cy="5029200"/>
          </a:xfrm>
        </p:spPr>
        <p:txBody>
          <a:bodyPr/>
          <a:lstStyle/>
          <a:p>
            <a:pPr eaLnBrk="1" hangingPunct="1"/>
            <a:r>
              <a:rPr lang="en-US" altLang="en-US" b="1" dirty="0" smtClean="0"/>
              <a:t>El Nino </a:t>
            </a:r>
            <a:r>
              <a:rPr lang="en-US" altLang="en-US" dirty="0" smtClean="0"/>
              <a:t>-- An episodic atmospheric and oceanic phenomenon that happens in the Pacific Ocean every few years. The last occurrence was in 1997-98</a:t>
            </a:r>
          </a:p>
          <a:p>
            <a:pPr lvl="1" eaLnBrk="1" hangingPunct="1"/>
            <a:r>
              <a:rPr lang="en-US" altLang="en-US" sz="2400" dirty="0" smtClean="0"/>
              <a:t>Abnormally warm water appears at the surface of the ocean off the west coast of South America</a:t>
            </a:r>
          </a:p>
          <a:p>
            <a:pPr lvl="1" eaLnBrk="1" hangingPunct="1"/>
            <a:r>
              <a:rPr lang="en-US" altLang="en-US" sz="2400" dirty="0" smtClean="0"/>
              <a:t>Can cause increased rains in northern hemisphere, less fish off the coast of South America, and drought in Southeast Asia</a:t>
            </a:r>
          </a:p>
          <a:p>
            <a:pPr lvl="1" eaLnBrk="1" hangingPunct="1"/>
            <a:r>
              <a:rPr lang="en-US" altLang="en-US" sz="2400" dirty="0" smtClean="0"/>
              <a:t>Causes not totally understood</a:t>
            </a:r>
          </a:p>
          <a:p>
            <a:pPr lvl="1" eaLnBrk="1" hangingPunct="1"/>
            <a:r>
              <a:rPr lang="en-US" altLang="en-US" sz="2400" dirty="0" smtClean="0"/>
              <a:t>In the 1997-98 occurrence, there was flooding, droughts, and wildfires </a:t>
            </a:r>
          </a:p>
          <a:p>
            <a:pPr eaLnBrk="1" hangingPunct="1"/>
            <a:r>
              <a:rPr lang="en-US" altLang="en-US" b="1" dirty="0" smtClean="0"/>
              <a:t>La Nina </a:t>
            </a:r>
            <a:r>
              <a:rPr lang="en-US" altLang="en-US" dirty="0" smtClean="0"/>
              <a:t>in which the eastern Pacific waters are cool, and droughts, rather than floods, may result in Southern California</a:t>
            </a:r>
          </a:p>
        </p:txBody>
      </p:sp>
      <p:sp>
        <p:nvSpPr>
          <p:cNvPr id="38915" name="Title 2"/>
          <p:cNvSpPr>
            <a:spLocks noGrp="1"/>
          </p:cNvSpPr>
          <p:nvPr>
            <p:ph type="title" idx="4294967295"/>
          </p:nvPr>
        </p:nvSpPr>
        <p:spPr>
          <a:xfrm>
            <a:off x="1143000" y="381000"/>
            <a:ext cx="6934200" cy="685800"/>
          </a:xfrm>
        </p:spPr>
        <p:txBody>
          <a:bodyPr/>
          <a:lstStyle/>
          <a:p>
            <a:pPr eaLnBrk="1" hangingPunct="1"/>
            <a:r>
              <a:rPr lang="en-US" altLang="en-US" sz="3600" dirty="0" smtClean="0"/>
              <a:t>El Nino- Southern Oscillation</a:t>
            </a:r>
          </a:p>
        </p:txBody>
      </p:sp>
      <p:graphicFrame>
        <p:nvGraphicFramePr>
          <p:cNvPr id="38916" name="Object 4"/>
          <p:cNvGraphicFramePr>
            <a:graphicFrameLocks noChangeAspect="1"/>
          </p:cNvGraphicFramePr>
          <p:nvPr/>
        </p:nvGraphicFramePr>
        <p:xfrm>
          <a:off x="3175" y="6245225"/>
          <a:ext cx="1897063" cy="690563"/>
        </p:xfrm>
        <a:graphic>
          <a:graphicData uri="http://schemas.openxmlformats.org/presentationml/2006/ole">
            <mc:AlternateContent xmlns:mc="http://schemas.openxmlformats.org/markup-compatibility/2006">
              <mc:Choice xmlns:v="urn:schemas-microsoft-com:vml" Requires="v">
                <p:oleObj spid="_x0000_s38918" name="Packager Shell Object" showAsIcon="1" r:id="rId3" imgW="1903680" imgH="686880" progId="Package">
                  <p:embed/>
                </p:oleObj>
              </mc:Choice>
              <mc:Fallback>
                <p:oleObj name="Packager Shell Object" showAsIcon="1" r:id="rId3" imgW="1903680" imgH="686880" progId="Pack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6245225"/>
                        <a:ext cx="1897063" cy="69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6053419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descr="C:\Users\Cindy\Desktop\class\jpg\nao_fig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685800"/>
            <a:ext cx="3982876" cy="51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0" name="Picture 2" descr="http://www.southwestclimatechange.org/files/cc/figures/nino_ni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116842"/>
            <a:ext cx="4038601" cy="4714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372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1066800" y="0"/>
            <a:ext cx="7010400" cy="1143000"/>
          </a:xfrm>
        </p:spPr>
        <p:txBody>
          <a:bodyPr/>
          <a:lstStyle/>
          <a:p>
            <a:pPr eaLnBrk="1" hangingPunct="1"/>
            <a:r>
              <a:rPr lang="en-US" altLang="en-US" dirty="0" smtClean="0"/>
              <a:t>Climate and Weather</a:t>
            </a:r>
          </a:p>
        </p:txBody>
      </p:sp>
      <p:sp>
        <p:nvSpPr>
          <p:cNvPr id="33795" name="Text Placeholder 3"/>
          <p:cNvSpPr>
            <a:spLocks noGrp="1"/>
          </p:cNvSpPr>
          <p:nvPr>
            <p:ph type="body" idx="4294967295"/>
          </p:nvPr>
        </p:nvSpPr>
        <p:spPr>
          <a:xfrm>
            <a:off x="838200" y="1371600"/>
            <a:ext cx="7086600" cy="4530725"/>
          </a:xfrm>
        </p:spPr>
        <p:txBody>
          <a:bodyPr rtlCol="0">
            <a:normAutofit/>
          </a:bodyPr>
          <a:lstStyle/>
          <a:p>
            <a:pPr marL="274320" indent="-274320" eaLnBrk="1" fontAlgn="auto" hangingPunct="1">
              <a:spcAft>
                <a:spcPts val="0"/>
              </a:spcAft>
              <a:buFont typeface="Arial" pitchFamily="34" charset="0"/>
              <a:buChar char="•"/>
              <a:defRPr/>
            </a:pPr>
            <a:r>
              <a:rPr lang="en-US" b="1" u="sng" dirty="0" smtClean="0"/>
              <a:t>Climate……</a:t>
            </a:r>
          </a:p>
          <a:p>
            <a:pPr marL="0" indent="0" eaLnBrk="1" fontAlgn="auto" hangingPunct="1">
              <a:spcAft>
                <a:spcPts val="0"/>
              </a:spcAft>
              <a:buFont typeface="Arial" pitchFamily="34" charset="0"/>
              <a:buNone/>
              <a:defRPr/>
            </a:pPr>
            <a:endParaRPr lang="en-US" b="1" u="sng" dirty="0" smtClean="0"/>
          </a:p>
          <a:p>
            <a:pPr marL="594360" lvl="1" indent="-274320" eaLnBrk="1" fontAlgn="auto" hangingPunct="1">
              <a:spcAft>
                <a:spcPts val="0"/>
              </a:spcAft>
              <a:buFont typeface="Arial" pitchFamily="34" charset="0"/>
              <a:buChar char="•"/>
              <a:defRPr/>
            </a:pPr>
            <a:r>
              <a:rPr lang="en-US" sz="2400" dirty="0" smtClean="0"/>
              <a:t>The </a:t>
            </a:r>
            <a:r>
              <a:rPr lang="en-US" sz="2400" b="1" dirty="0" smtClean="0"/>
              <a:t>generalized variations of the weather </a:t>
            </a:r>
          </a:p>
          <a:p>
            <a:pPr marL="594360" lvl="1" indent="-274320" eaLnBrk="1" fontAlgn="auto" hangingPunct="1">
              <a:spcAft>
                <a:spcPts val="0"/>
              </a:spcAft>
              <a:buFont typeface="Arial" pitchFamily="34" charset="0"/>
              <a:buChar char="•"/>
              <a:defRPr/>
            </a:pPr>
            <a:r>
              <a:rPr lang="en-US" sz="2400" dirty="0" smtClean="0"/>
              <a:t>The </a:t>
            </a:r>
            <a:r>
              <a:rPr lang="en-US" sz="2400" b="1" dirty="0" smtClean="0"/>
              <a:t>aggregate of day-to-day weather conditions of a long period of time.</a:t>
            </a:r>
          </a:p>
          <a:p>
            <a:pPr marL="594360" lvl="1" indent="-274320" eaLnBrk="1" fontAlgn="auto" hangingPunct="1">
              <a:spcAft>
                <a:spcPts val="0"/>
              </a:spcAft>
              <a:buFont typeface="Arial" pitchFamily="34" charset="0"/>
              <a:buChar char="•"/>
              <a:defRPr/>
            </a:pPr>
            <a:r>
              <a:rPr lang="en-US" sz="2400" dirty="0" smtClean="0"/>
              <a:t>Has </a:t>
            </a:r>
            <a:r>
              <a:rPr lang="en-US" sz="2400" b="1" dirty="0" smtClean="0"/>
              <a:t>averages, variations and extremes </a:t>
            </a:r>
          </a:p>
          <a:p>
            <a:pPr marL="320040" lvl="1" indent="0" eaLnBrk="1" fontAlgn="auto" hangingPunct="1">
              <a:spcAft>
                <a:spcPts val="0"/>
              </a:spcAft>
              <a:buFont typeface="Arial" pitchFamily="34" charset="0"/>
              <a:buNone/>
              <a:defRPr/>
            </a:pPr>
            <a:endParaRPr lang="en-US" dirty="0" smtClean="0"/>
          </a:p>
          <a:p>
            <a:pPr marL="274320" indent="-274320" eaLnBrk="1" fontAlgn="auto" hangingPunct="1">
              <a:spcAft>
                <a:spcPts val="0"/>
              </a:spcAft>
              <a:buFont typeface="Arial" pitchFamily="34" charset="0"/>
              <a:buChar char="•"/>
              <a:defRPr/>
            </a:pPr>
            <a:r>
              <a:rPr lang="en-US" b="1" dirty="0" smtClean="0"/>
              <a:t>Climate and Weather have direct and obvious influences on agriculture, transportation, and human life, and the physical land</a:t>
            </a:r>
            <a:r>
              <a:rPr lang="en-US" dirty="0" smtClean="0"/>
              <a:t>.</a:t>
            </a:r>
          </a:p>
          <a:p>
            <a:pPr marL="594360" lvl="1" indent="-274320" eaLnBrk="1" fontAlgn="auto" hangingPunct="1">
              <a:spcAft>
                <a:spcPts val="0"/>
              </a:spcAft>
              <a:buFont typeface="Wingdings" pitchFamily="2" charset="2"/>
              <a:buNone/>
              <a:defRPr/>
            </a:pPr>
            <a:endParaRPr lang="en-US" dirty="0" smtClean="0"/>
          </a:p>
        </p:txBody>
      </p:sp>
    </p:spTree>
    <p:extLst>
      <p:ext uri="{BB962C8B-B14F-4D97-AF65-F5344CB8AC3E}">
        <p14:creationId xmlns:p14="http://schemas.microsoft.com/office/powerpoint/2010/main" val="35693133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Cindy\Desktop\class\jpg\nao_fig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85800"/>
            <a:ext cx="3733800" cy="528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2" name="Picture 2" descr="http://www.nature.com/srep/2013/130214/srep01277/images_article/srep01277-f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685800"/>
            <a:ext cx="3429000" cy="5430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3982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457200" y="68239"/>
            <a:ext cx="8458200" cy="1143000"/>
          </a:xfrm>
        </p:spPr>
        <p:txBody>
          <a:bodyPr/>
          <a:lstStyle/>
          <a:p>
            <a:pPr eaLnBrk="1" hangingPunct="1"/>
            <a:r>
              <a:rPr lang="en-US" altLang="en-US" sz="3200" dirty="0" smtClean="0"/>
              <a:t>Other Multi-Year Atmospheric and Oceanic Cycles</a:t>
            </a:r>
          </a:p>
        </p:txBody>
      </p:sp>
      <p:sp>
        <p:nvSpPr>
          <p:cNvPr id="41987" name="Text Placeholder 2"/>
          <p:cNvSpPr>
            <a:spLocks noGrp="1"/>
          </p:cNvSpPr>
          <p:nvPr>
            <p:ph type="body" idx="4294967295"/>
          </p:nvPr>
        </p:nvSpPr>
        <p:spPr>
          <a:xfrm>
            <a:off x="304800" y="1371600"/>
            <a:ext cx="8458200" cy="4759325"/>
          </a:xfrm>
        </p:spPr>
        <p:txBody>
          <a:bodyPr/>
          <a:lstStyle/>
          <a:p>
            <a:pPr eaLnBrk="1" hangingPunct="1"/>
            <a:r>
              <a:rPr lang="en-US" altLang="en-US" b="1" dirty="0" smtClean="0"/>
              <a:t>Pacific Decadal Oscillation</a:t>
            </a:r>
          </a:p>
          <a:p>
            <a:pPr lvl="1" eaLnBrk="1" hangingPunct="1"/>
            <a:r>
              <a:rPr lang="en-US" altLang="en-US" sz="2400" dirty="0" smtClean="0"/>
              <a:t>Approximately every 20 to 30 years sea surface temperatures change in the northern/west tropical and eastern tropical Pacific Ocean causing atmospheric changes around the world</a:t>
            </a:r>
          </a:p>
          <a:p>
            <a:pPr eaLnBrk="1" hangingPunct="1"/>
            <a:r>
              <a:rPr lang="en-US" altLang="en-US" b="1" dirty="0" smtClean="0"/>
              <a:t>The North Atlantic Oscillation (NAO) and Arctic Oscillation</a:t>
            </a:r>
          </a:p>
          <a:p>
            <a:pPr lvl="1" eaLnBrk="1" hangingPunct="1"/>
            <a:r>
              <a:rPr lang="en-US" altLang="en-US" sz="2400" b="1" dirty="0" smtClean="0"/>
              <a:t> </a:t>
            </a:r>
            <a:r>
              <a:rPr lang="en-US" altLang="en-US" sz="2400" dirty="0" smtClean="0"/>
              <a:t>The NAO – irregular “seesaw” of pressure differences between two regional components of the general atmospheric circulation of the Northern Atlantic basin</a:t>
            </a:r>
          </a:p>
          <a:p>
            <a:pPr lvl="1" eaLnBrk="1" hangingPunct="1"/>
            <a:r>
              <a:rPr lang="en-US" altLang="en-US" sz="2400" dirty="0" smtClean="0"/>
              <a:t>Arctic Oscillation alternates warm and cold phases as in the NAO.  </a:t>
            </a:r>
          </a:p>
        </p:txBody>
      </p:sp>
    </p:spTree>
    <p:extLst>
      <p:ext uri="{BB962C8B-B14F-4D97-AF65-F5344CB8AC3E}">
        <p14:creationId xmlns:p14="http://schemas.microsoft.com/office/powerpoint/2010/main" val="34485399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228600" y="1066800"/>
            <a:ext cx="8686800" cy="5029200"/>
          </a:xfrm>
        </p:spPr>
        <p:txBody>
          <a:bodyPr/>
          <a:lstStyle/>
          <a:p>
            <a:pPr eaLnBrk="1" hangingPunct="1"/>
            <a:r>
              <a:rPr lang="en-US" altLang="en-US" sz="2200" dirty="0" smtClean="0"/>
              <a:t>The rise in sea-level is a potentially serious problem related to global warming</a:t>
            </a:r>
          </a:p>
          <a:p>
            <a:pPr eaLnBrk="1" hangingPunct="1"/>
            <a:r>
              <a:rPr lang="en-US" altLang="en-US" sz="2200" dirty="0" smtClean="0"/>
              <a:t>The ocean waters are warming due to global warming</a:t>
            </a:r>
          </a:p>
          <a:p>
            <a:pPr eaLnBrk="1" hangingPunct="1"/>
            <a:r>
              <a:rPr lang="en-US" altLang="en-US" sz="2200" b="1" dirty="0" smtClean="0"/>
              <a:t>Conclusions from this rising can be made, these are</a:t>
            </a:r>
          </a:p>
          <a:p>
            <a:pPr lvl="1" eaLnBrk="1" hangingPunct="1"/>
            <a:r>
              <a:rPr lang="en-US" altLang="en-US" u="sng" dirty="0" smtClean="0"/>
              <a:t>Both thermal expansion and melting glacial ice contribute to the observed seal-level rise since 1961</a:t>
            </a:r>
          </a:p>
          <a:p>
            <a:pPr lvl="1" eaLnBrk="1" hangingPunct="1"/>
            <a:r>
              <a:rPr lang="en-US" altLang="en-US" u="sng" dirty="0" smtClean="0"/>
              <a:t>The difference between the observed and estimated rise in sea level is considerable, suggesting that additional research is need to better understand sea-level rise</a:t>
            </a:r>
          </a:p>
          <a:p>
            <a:pPr lvl="1" eaLnBrk="1" hangingPunct="1"/>
            <a:r>
              <a:rPr lang="en-US" altLang="en-US" u="sng" dirty="0" smtClean="0"/>
              <a:t>The rates of both thermal expansion and melting glacial ice are accelerating</a:t>
            </a:r>
          </a:p>
          <a:p>
            <a:pPr lvl="1" eaLnBrk="1" hangingPunct="1"/>
            <a:r>
              <a:rPr lang="en-US" altLang="en-US" u="sng" dirty="0" smtClean="0"/>
              <a:t>The Greenland ice sheet’s contribution to sea-level rise has increased about 4 times in recent decades, consistent with surface observations of melting glacial ice  (DUH!)</a:t>
            </a:r>
          </a:p>
        </p:txBody>
      </p:sp>
      <p:sp>
        <p:nvSpPr>
          <p:cNvPr id="38915" name="Title 2"/>
          <p:cNvSpPr>
            <a:spLocks noGrp="1"/>
          </p:cNvSpPr>
          <p:nvPr>
            <p:ph type="title" idx="4294967295"/>
          </p:nvPr>
        </p:nvSpPr>
        <p:spPr>
          <a:xfrm>
            <a:off x="1143000" y="381000"/>
            <a:ext cx="6934200" cy="685800"/>
          </a:xfrm>
        </p:spPr>
        <p:txBody>
          <a:bodyPr/>
          <a:lstStyle/>
          <a:p>
            <a:pPr eaLnBrk="1" hangingPunct="1"/>
            <a:r>
              <a:rPr lang="en-US" altLang="en-US" sz="3600" dirty="0" smtClean="0"/>
              <a:t>Sea-Level Rise</a:t>
            </a:r>
          </a:p>
        </p:txBody>
      </p:sp>
    </p:spTree>
    <p:extLst>
      <p:ext uri="{BB962C8B-B14F-4D97-AF65-F5344CB8AC3E}">
        <p14:creationId xmlns:p14="http://schemas.microsoft.com/office/powerpoint/2010/main" val="17744810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762000" y="1066800"/>
            <a:ext cx="7467600" cy="5029200"/>
          </a:xfrm>
        </p:spPr>
        <p:txBody>
          <a:bodyPr/>
          <a:lstStyle/>
          <a:p>
            <a:pPr eaLnBrk="1" hangingPunct="1"/>
            <a:r>
              <a:rPr lang="en-US" altLang="en-US" dirty="0" smtClean="0"/>
              <a:t>There is a </a:t>
            </a:r>
            <a:r>
              <a:rPr lang="en-US" altLang="en-US" b="1" dirty="0" smtClean="0"/>
              <a:t>complex relationship between climate change and fires (wild)</a:t>
            </a:r>
          </a:p>
          <a:p>
            <a:pPr eaLnBrk="1" hangingPunct="1"/>
            <a:r>
              <a:rPr lang="en-US" altLang="en-US" dirty="0" smtClean="0"/>
              <a:t>The two phenomena interact on a variety of levels</a:t>
            </a:r>
          </a:p>
          <a:p>
            <a:pPr lvl="1" eaLnBrk="1" hangingPunct="1"/>
            <a:r>
              <a:rPr lang="en-US" altLang="en-US" sz="2400" dirty="0" smtClean="0"/>
              <a:t>Global warming is </a:t>
            </a:r>
            <a:r>
              <a:rPr lang="en-US" altLang="en-US" sz="2400" u="sng" dirty="0" smtClean="0"/>
              <a:t>predicted to lead to an increase to both droughts and El Nino events</a:t>
            </a:r>
          </a:p>
          <a:p>
            <a:pPr lvl="1" eaLnBrk="1" hangingPunct="1"/>
            <a:r>
              <a:rPr lang="en-US" altLang="en-US" sz="2400" dirty="0" smtClean="0"/>
              <a:t>This will set the stage </a:t>
            </a:r>
            <a:r>
              <a:rPr lang="en-US" altLang="en-US" sz="2400" u="sng" dirty="0" smtClean="0"/>
              <a:t>for more wildfires due to droughts </a:t>
            </a:r>
          </a:p>
          <a:p>
            <a:pPr lvl="1" eaLnBrk="1" hangingPunct="1"/>
            <a:r>
              <a:rPr lang="en-US" altLang="en-US" sz="2400" dirty="0" smtClean="0"/>
              <a:t>The prediction models used in climate change </a:t>
            </a:r>
            <a:r>
              <a:rPr lang="en-US" altLang="en-US" sz="2400" u="sng" dirty="0" smtClean="0"/>
              <a:t>show that there will be more frequent and severe forest fires in a given area, with the number of years between these events will decrease</a:t>
            </a:r>
          </a:p>
        </p:txBody>
      </p:sp>
      <p:sp>
        <p:nvSpPr>
          <p:cNvPr id="38915" name="Title 2"/>
          <p:cNvSpPr>
            <a:spLocks noGrp="1"/>
          </p:cNvSpPr>
          <p:nvPr>
            <p:ph type="title" idx="4294967295"/>
          </p:nvPr>
        </p:nvSpPr>
        <p:spPr>
          <a:xfrm>
            <a:off x="1143000" y="381000"/>
            <a:ext cx="6934200" cy="685800"/>
          </a:xfrm>
        </p:spPr>
        <p:txBody>
          <a:bodyPr/>
          <a:lstStyle/>
          <a:p>
            <a:pPr eaLnBrk="1" hangingPunct="1"/>
            <a:r>
              <a:rPr lang="en-US" altLang="en-US" sz="3600" dirty="0" smtClean="0"/>
              <a:t>Wildfires</a:t>
            </a:r>
          </a:p>
        </p:txBody>
      </p:sp>
    </p:spTree>
    <p:extLst>
      <p:ext uri="{BB962C8B-B14F-4D97-AF65-F5344CB8AC3E}">
        <p14:creationId xmlns:p14="http://schemas.microsoft.com/office/powerpoint/2010/main" val="32259435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762000" y="1143000"/>
            <a:ext cx="8001000" cy="5029200"/>
          </a:xfrm>
        </p:spPr>
        <p:txBody>
          <a:bodyPr/>
          <a:lstStyle/>
          <a:p>
            <a:pPr eaLnBrk="1" hangingPunct="1"/>
            <a:r>
              <a:rPr lang="en-US" altLang="en-US" dirty="0" smtClean="0"/>
              <a:t>A growing body evidence indicates that global warming is initiating a number of changes in the biosphere, threating both ecosystems and people</a:t>
            </a:r>
          </a:p>
          <a:p>
            <a:pPr eaLnBrk="1" hangingPunct="1"/>
            <a:r>
              <a:rPr lang="en-US" altLang="en-US" dirty="0" smtClean="0"/>
              <a:t>These </a:t>
            </a:r>
            <a:r>
              <a:rPr lang="en-US" altLang="en-US" u="sng" dirty="0" smtClean="0"/>
              <a:t>impacts on ecosystems are</a:t>
            </a:r>
            <a:r>
              <a:rPr lang="en-US" altLang="en-US" dirty="0" smtClean="0"/>
              <a:t>:</a:t>
            </a:r>
          </a:p>
          <a:p>
            <a:pPr lvl="1" eaLnBrk="1" hangingPunct="1"/>
            <a:r>
              <a:rPr lang="en-US" altLang="en-US" sz="2400" u="sng" dirty="0" smtClean="0"/>
              <a:t>Climate change may be accelerating</a:t>
            </a:r>
          </a:p>
          <a:p>
            <a:pPr lvl="1" eaLnBrk="1" hangingPunct="1"/>
            <a:r>
              <a:rPr lang="en-US" altLang="en-US" sz="2400" u="sng" dirty="0" smtClean="0"/>
              <a:t>Warming is expected to be 3.6-7.2 degrees</a:t>
            </a:r>
          </a:p>
          <a:p>
            <a:pPr lvl="1" eaLnBrk="1" hangingPunct="1"/>
            <a:r>
              <a:rPr lang="en-US" altLang="en-US" sz="2400" u="sng" dirty="0" smtClean="0"/>
              <a:t>Precipitation in some regions is projected to be less frequent but more intense</a:t>
            </a:r>
          </a:p>
          <a:p>
            <a:pPr lvl="1" eaLnBrk="1" hangingPunct="1"/>
            <a:r>
              <a:rPr lang="en-US" altLang="en-US" sz="2400" u="sng" dirty="0" smtClean="0"/>
              <a:t>The temperature of streams and rivers will likely increase</a:t>
            </a:r>
          </a:p>
          <a:p>
            <a:pPr eaLnBrk="1" hangingPunct="1"/>
            <a:endParaRPr lang="en-US" altLang="en-US" dirty="0" smtClean="0"/>
          </a:p>
          <a:p>
            <a:pPr lvl="1" eaLnBrk="1" hangingPunct="1"/>
            <a:endParaRPr lang="en-US" altLang="en-US" dirty="0" smtClean="0"/>
          </a:p>
        </p:txBody>
      </p:sp>
      <p:sp>
        <p:nvSpPr>
          <p:cNvPr id="38915" name="Title 2"/>
          <p:cNvSpPr>
            <a:spLocks noGrp="1"/>
          </p:cNvSpPr>
          <p:nvPr>
            <p:ph type="title" idx="4294967295"/>
          </p:nvPr>
        </p:nvSpPr>
        <p:spPr>
          <a:xfrm>
            <a:off x="228600" y="381000"/>
            <a:ext cx="8686800" cy="685800"/>
          </a:xfrm>
        </p:spPr>
        <p:txBody>
          <a:bodyPr/>
          <a:lstStyle/>
          <a:p>
            <a:pPr eaLnBrk="1" hangingPunct="1"/>
            <a:r>
              <a:rPr lang="en-US" altLang="en-US" sz="3200" dirty="0" smtClean="0"/>
              <a:t>Changes to the Biosphere (animals and plants)</a:t>
            </a:r>
          </a:p>
        </p:txBody>
      </p:sp>
    </p:spTree>
    <p:extLst>
      <p:ext uri="{BB962C8B-B14F-4D97-AF65-F5344CB8AC3E}">
        <p14:creationId xmlns:p14="http://schemas.microsoft.com/office/powerpoint/2010/main" val="34275290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914400" y="1219200"/>
            <a:ext cx="7010400" cy="5029200"/>
          </a:xfrm>
        </p:spPr>
        <p:txBody>
          <a:bodyPr/>
          <a:lstStyle/>
          <a:p>
            <a:pPr lvl="1" eaLnBrk="1" hangingPunct="1"/>
            <a:r>
              <a:rPr lang="en-US" altLang="en-US" sz="2400" u="sng" dirty="0" smtClean="0"/>
              <a:t>Wildfires will be more frequent</a:t>
            </a:r>
          </a:p>
          <a:p>
            <a:pPr lvl="1" eaLnBrk="1" hangingPunct="1"/>
            <a:r>
              <a:rPr lang="en-US" altLang="en-US" sz="2400" u="sng" dirty="0" smtClean="0"/>
              <a:t>Growing season will lengthen, with earlier spring and greater primary productivity, especially at higher latitudes</a:t>
            </a:r>
          </a:p>
          <a:p>
            <a:pPr lvl="1" eaLnBrk="1" hangingPunct="1"/>
            <a:r>
              <a:rPr lang="en-US" altLang="en-US" sz="2400" u="sng" dirty="0" smtClean="0"/>
              <a:t>Rainfall and wind speed from hurricanes and other violent storms are likely to increase as warming continues</a:t>
            </a:r>
          </a:p>
          <a:p>
            <a:pPr lvl="1" eaLnBrk="1" hangingPunct="1"/>
            <a:r>
              <a:rPr lang="en-US" altLang="en-US" sz="2400" u="sng" dirty="0" smtClean="0"/>
              <a:t>The oceans are warming and becoming more acidic </a:t>
            </a:r>
          </a:p>
          <a:p>
            <a:pPr lvl="1" eaLnBrk="1" hangingPunct="1"/>
            <a:endParaRPr lang="en-US" altLang="en-US" dirty="0" smtClean="0"/>
          </a:p>
        </p:txBody>
      </p:sp>
      <p:sp>
        <p:nvSpPr>
          <p:cNvPr id="38915" name="Title 2"/>
          <p:cNvSpPr>
            <a:spLocks noGrp="1"/>
          </p:cNvSpPr>
          <p:nvPr>
            <p:ph type="title" idx="4294967295"/>
          </p:nvPr>
        </p:nvSpPr>
        <p:spPr>
          <a:xfrm>
            <a:off x="228600" y="381000"/>
            <a:ext cx="8686800" cy="685800"/>
          </a:xfrm>
        </p:spPr>
        <p:txBody>
          <a:bodyPr/>
          <a:lstStyle/>
          <a:p>
            <a:pPr eaLnBrk="1" hangingPunct="1"/>
            <a:r>
              <a:rPr lang="en-US" altLang="en-US" sz="3200" dirty="0" smtClean="0"/>
              <a:t>Changes to the Biosphere (animals and plants)</a:t>
            </a:r>
          </a:p>
        </p:txBody>
      </p:sp>
    </p:spTree>
    <p:extLst>
      <p:ext uri="{BB962C8B-B14F-4D97-AF65-F5344CB8AC3E}">
        <p14:creationId xmlns:p14="http://schemas.microsoft.com/office/powerpoint/2010/main" val="34036058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990600" y="1219200"/>
            <a:ext cx="6705600" cy="5029200"/>
          </a:xfrm>
        </p:spPr>
        <p:txBody>
          <a:bodyPr/>
          <a:lstStyle/>
          <a:p>
            <a:pPr eaLnBrk="1" hangingPunct="1"/>
            <a:r>
              <a:rPr lang="en-US" altLang="en-US" u="sng" dirty="0" smtClean="0"/>
              <a:t>As a result:</a:t>
            </a:r>
          </a:p>
          <a:p>
            <a:pPr eaLnBrk="1" hangingPunct="1"/>
            <a:r>
              <a:rPr lang="en-US" altLang="en-US" u="sng" dirty="0" smtClean="0"/>
              <a:t>Some species will experience stress, most vulnerable will be those that are not mobile, such as some vegetables on land and shellfish in the ocean</a:t>
            </a:r>
          </a:p>
          <a:p>
            <a:pPr eaLnBrk="1" hangingPunct="1"/>
            <a:r>
              <a:rPr lang="en-US" altLang="en-US" u="sng" dirty="0" smtClean="0"/>
              <a:t>Many species will migrate toward higher altitudes in a attempt to adapt to warming</a:t>
            </a:r>
          </a:p>
          <a:p>
            <a:pPr lvl="1" eaLnBrk="1" hangingPunct="1"/>
            <a:endParaRPr lang="en-US" altLang="en-US" dirty="0" smtClean="0"/>
          </a:p>
        </p:txBody>
      </p:sp>
      <p:sp>
        <p:nvSpPr>
          <p:cNvPr id="38915" name="Title 2"/>
          <p:cNvSpPr>
            <a:spLocks noGrp="1"/>
          </p:cNvSpPr>
          <p:nvPr>
            <p:ph type="title" idx="4294967295"/>
          </p:nvPr>
        </p:nvSpPr>
        <p:spPr>
          <a:xfrm>
            <a:off x="228600" y="457200"/>
            <a:ext cx="8686800" cy="685800"/>
          </a:xfrm>
        </p:spPr>
        <p:txBody>
          <a:bodyPr/>
          <a:lstStyle/>
          <a:p>
            <a:pPr eaLnBrk="1" hangingPunct="1"/>
            <a:r>
              <a:rPr lang="en-US" altLang="en-US" sz="3200" dirty="0" smtClean="0"/>
              <a:t>Changes to the Biosphere (animals and plants)</a:t>
            </a:r>
          </a:p>
        </p:txBody>
      </p:sp>
    </p:spTree>
    <p:extLst>
      <p:ext uri="{BB962C8B-B14F-4D97-AF65-F5344CB8AC3E}">
        <p14:creationId xmlns:p14="http://schemas.microsoft.com/office/powerpoint/2010/main" val="21567874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533400" y="1371600"/>
            <a:ext cx="8077200" cy="5029200"/>
          </a:xfrm>
        </p:spPr>
        <p:txBody>
          <a:bodyPr/>
          <a:lstStyle/>
          <a:p>
            <a:pPr lvl="1" eaLnBrk="1" hangingPunct="1"/>
            <a:endParaRPr lang="en-US" altLang="en-US" sz="1200" u="sng" dirty="0" smtClean="0"/>
          </a:p>
          <a:p>
            <a:pPr lvl="1" eaLnBrk="1" hangingPunct="1"/>
            <a:r>
              <a:rPr lang="en-US" altLang="en-US" sz="2400" u="sng" dirty="0" smtClean="0"/>
              <a:t>There have be evaluations of the potential threats to species or their possible regional extinction, simple models were primarily used to calculate conclusions</a:t>
            </a:r>
          </a:p>
          <a:p>
            <a:pPr lvl="1" eaLnBrk="1" hangingPunct="1"/>
            <a:r>
              <a:rPr lang="en-US" altLang="en-US" sz="2400" dirty="0" smtClean="0"/>
              <a:t>Newer models are now being used with better information, to help determine how to proceed</a:t>
            </a:r>
          </a:p>
          <a:p>
            <a:pPr lvl="1" eaLnBrk="1" hangingPunct="1"/>
            <a:r>
              <a:rPr lang="en-US" altLang="en-US" sz="2400" dirty="0" smtClean="0"/>
              <a:t>There has been a controversial suggestion that man help with the migration of some species to help them adapt to the warming. </a:t>
            </a:r>
          </a:p>
          <a:p>
            <a:pPr lvl="1" eaLnBrk="1" hangingPunct="1"/>
            <a:r>
              <a:rPr lang="en-US" altLang="en-US" sz="2400" dirty="0" smtClean="0"/>
              <a:t>There are some pros to this thought, but there are more cons to it</a:t>
            </a:r>
          </a:p>
          <a:p>
            <a:pPr lvl="1" eaLnBrk="1" hangingPunct="1"/>
            <a:r>
              <a:rPr lang="en-US" altLang="en-US" sz="2400" dirty="0" smtClean="0"/>
              <a:t>More research needs to be done before we step in and help with a migration</a:t>
            </a:r>
          </a:p>
          <a:p>
            <a:pPr lvl="1" eaLnBrk="1" hangingPunct="1"/>
            <a:endParaRPr lang="en-US" altLang="en-US" dirty="0" smtClean="0"/>
          </a:p>
        </p:txBody>
      </p:sp>
      <p:sp>
        <p:nvSpPr>
          <p:cNvPr id="38915" name="Title 2"/>
          <p:cNvSpPr>
            <a:spLocks noGrp="1"/>
          </p:cNvSpPr>
          <p:nvPr>
            <p:ph type="title" idx="4294967295"/>
          </p:nvPr>
        </p:nvSpPr>
        <p:spPr>
          <a:xfrm>
            <a:off x="228600" y="457200"/>
            <a:ext cx="8686800" cy="685800"/>
          </a:xfrm>
        </p:spPr>
        <p:txBody>
          <a:bodyPr/>
          <a:lstStyle/>
          <a:p>
            <a:pPr eaLnBrk="1" hangingPunct="1"/>
            <a:r>
              <a:rPr lang="en-US" altLang="en-US" sz="3200" b="1" dirty="0" smtClean="0"/>
              <a:t>Adaptation of species to global warming</a:t>
            </a:r>
          </a:p>
        </p:txBody>
      </p:sp>
    </p:spTree>
    <p:extLst>
      <p:ext uri="{BB962C8B-B14F-4D97-AF65-F5344CB8AC3E}">
        <p14:creationId xmlns:p14="http://schemas.microsoft.com/office/powerpoint/2010/main" val="25218277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533400" y="1219200"/>
            <a:ext cx="8382000" cy="5181600"/>
          </a:xfrm>
        </p:spPr>
        <p:txBody>
          <a:bodyPr/>
          <a:lstStyle/>
          <a:p>
            <a:pPr lvl="1" eaLnBrk="1" hangingPunct="1"/>
            <a:endParaRPr lang="en-US" altLang="en-US" sz="1200" u="sng" dirty="0" smtClean="0"/>
          </a:p>
          <a:p>
            <a:pPr eaLnBrk="1" hangingPunct="1"/>
            <a:r>
              <a:rPr lang="en-US" altLang="en-US" sz="2200" dirty="0" smtClean="0"/>
              <a:t>Predicting the future climate is problematic as is predicting the future. </a:t>
            </a:r>
            <a:r>
              <a:rPr lang="en-US" altLang="en-US" sz="2200" b="1" dirty="0" smtClean="0"/>
              <a:t>You could be WRONG!!!</a:t>
            </a:r>
          </a:p>
          <a:p>
            <a:pPr eaLnBrk="1" hangingPunct="1"/>
            <a:r>
              <a:rPr lang="en-US" altLang="en-US" sz="2200" dirty="0" smtClean="0"/>
              <a:t>For </a:t>
            </a:r>
            <a:r>
              <a:rPr lang="en-US" altLang="en-US" sz="2200" u="sng" dirty="0" smtClean="0"/>
              <a:t>climate and its effects on living things, we can attempt to apply the geological concept of </a:t>
            </a:r>
            <a:r>
              <a:rPr lang="en-US" altLang="en-US" sz="2200" i="1" u="sng" dirty="0" smtClean="0"/>
              <a:t>uniformitarianism</a:t>
            </a:r>
            <a:r>
              <a:rPr lang="en-US" altLang="en-US" sz="2200" u="sng" dirty="0" smtClean="0"/>
              <a:t>, which assumes</a:t>
            </a:r>
          </a:p>
          <a:p>
            <a:pPr lvl="1" eaLnBrk="1" hangingPunct="1"/>
            <a:r>
              <a:rPr lang="en-US" altLang="en-US" u="sng" dirty="0" smtClean="0"/>
              <a:t>That processes that occurred in the past occur to and will occur in the future</a:t>
            </a:r>
          </a:p>
          <a:p>
            <a:pPr lvl="1" eaLnBrk="1" hangingPunct="1"/>
            <a:r>
              <a:rPr lang="en-US" altLang="en-US" dirty="0" smtClean="0"/>
              <a:t>Scientists are </a:t>
            </a:r>
            <a:r>
              <a:rPr lang="en-US" altLang="en-US" u="sng" dirty="0" smtClean="0"/>
              <a:t>trying to look into the past to see the climate to predict the future</a:t>
            </a:r>
          </a:p>
          <a:p>
            <a:pPr lvl="1" eaLnBrk="1" hangingPunct="1"/>
            <a:r>
              <a:rPr lang="en-US" altLang="en-US" dirty="0" smtClean="0"/>
              <a:t>The </a:t>
            </a:r>
            <a:r>
              <a:rPr lang="en-US" altLang="en-US" u="sng" dirty="0" smtClean="0"/>
              <a:t>only problem is there have only been records of temperature for the past 150 years.  Before that there are none</a:t>
            </a:r>
          </a:p>
          <a:p>
            <a:pPr lvl="1" eaLnBrk="1" hangingPunct="1"/>
            <a:r>
              <a:rPr lang="en-US" altLang="en-US" dirty="0" smtClean="0"/>
              <a:t>With </a:t>
            </a:r>
            <a:r>
              <a:rPr lang="en-US" altLang="en-US" u="sng" dirty="0" smtClean="0"/>
              <a:t>all our new technology, we can begin to keep records and models, but they really don’t tell us where we are going without knowing the past</a:t>
            </a:r>
          </a:p>
          <a:p>
            <a:pPr lvl="2" eaLnBrk="1" hangingPunct="1"/>
            <a:endParaRPr lang="en-US" altLang="en-US" dirty="0" smtClean="0"/>
          </a:p>
        </p:txBody>
      </p:sp>
      <p:sp>
        <p:nvSpPr>
          <p:cNvPr id="38915" name="Title 2"/>
          <p:cNvSpPr>
            <a:spLocks noGrp="1"/>
          </p:cNvSpPr>
          <p:nvPr>
            <p:ph type="title" idx="4294967295"/>
          </p:nvPr>
        </p:nvSpPr>
        <p:spPr>
          <a:xfrm>
            <a:off x="228600" y="457200"/>
            <a:ext cx="8686800" cy="685800"/>
          </a:xfrm>
        </p:spPr>
        <p:txBody>
          <a:bodyPr/>
          <a:lstStyle/>
          <a:p>
            <a:pPr eaLnBrk="1" hangingPunct="1"/>
            <a:r>
              <a:rPr lang="en-US" altLang="en-US" sz="3200" b="1" dirty="0" smtClean="0"/>
              <a:t>Predicting the Future Climate</a:t>
            </a:r>
          </a:p>
        </p:txBody>
      </p:sp>
    </p:spTree>
    <p:extLst>
      <p:ext uri="{BB962C8B-B14F-4D97-AF65-F5344CB8AC3E}">
        <p14:creationId xmlns:p14="http://schemas.microsoft.com/office/powerpoint/2010/main" val="31917792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609600" y="1447800"/>
            <a:ext cx="8382000" cy="4724400"/>
          </a:xfrm>
        </p:spPr>
        <p:txBody>
          <a:bodyPr/>
          <a:lstStyle/>
          <a:p>
            <a:pPr lvl="1" eaLnBrk="1" hangingPunct="1"/>
            <a:endParaRPr lang="en-US" altLang="en-US" sz="1200" u="sng" dirty="0" smtClean="0"/>
          </a:p>
          <a:p>
            <a:pPr eaLnBrk="1" hangingPunct="1"/>
            <a:r>
              <a:rPr lang="en-US" altLang="en-US" sz="2200" dirty="0" smtClean="0"/>
              <a:t>The big question being asked now is: What is the origin of rapid climate change over decades to about 100 years that we believe has happened during geologic time (past 1,000,000 years)?</a:t>
            </a:r>
          </a:p>
          <a:p>
            <a:pPr eaLnBrk="1" hangingPunct="1"/>
            <a:r>
              <a:rPr lang="en-US" altLang="en-US" sz="2200" dirty="0" smtClean="0"/>
              <a:t>Two other important questions are:</a:t>
            </a:r>
          </a:p>
          <a:p>
            <a:pPr lvl="1" eaLnBrk="1" hangingPunct="1"/>
            <a:r>
              <a:rPr lang="en-US" altLang="en-US" dirty="0" smtClean="0"/>
              <a:t>What changes have occurred?</a:t>
            </a:r>
          </a:p>
          <a:p>
            <a:pPr lvl="1" eaLnBrk="1" hangingPunct="1"/>
            <a:r>
              <a:rPr lang="en-US" altLang="en-US" dirty="0" smtClean="0"/>
              <a:t>What changes could occur in the future?</a:t>
            </a:r>
          </a:p>
          <a:p>
            <a:pPr eaLnBrk="1" hangingPunct="1"/>
            <a:r>
              <a:rPr lang="en-US" altLang="en-US" sz="2200" dirty="0" smtClean="0"/>
              <a:t>We (man) now know that there is an increase in global warming due to greenhouse gasses.</a:t>
            </a:r>
          </a:p>
          <a:p>
            <a:pPr eaLnBrk="1" hangingPunct="1"/>
            <a:r>
              <a:rPr lang="en-US" altLang="en-US" sz="2200" dirty="0" smtClean="0"/>
              <a:t>We as humanity felt the world’s countries and leaders needed to come together in an effort to reduce the production of these gases and address global warming</a:t>
            </a:r>
          </a:p>
          <a:p>
            <a:pPr eaLnBrk="1" hangingPunct="1"/>
            <a:endParaRPr lang="en-US" altLang="en-US" dirty="0" smtClean="0"/>
          </a:p>
        </p:txBody>
      </p:sp>
      <p:sp>
        <p:nvSpPr>
          <p:cNvPr id="38915" name="Title 2"/>
          <p:cNvSpPr>
            <a:spLocks noGrp="1"/>
          </p:cNvSpPr>
          <p:nvPr>
            <p:ph type="title" idx="4294967295"/>
          </p:nvPr>
        </p:nvSpPr>
        <p:spPr>
          <a:xfrm>
            <a:off x="228600" y="381000"/>
            <a:ext cx="8686800" cy="990600"/>
          </a:xfrm>
        </p:spPr>
        <p:txBody>
          <a:bodyPr/>
          <a:lstStyle/>
          <a:p>
            <a:pPr eaLnBrk="1" hangingPunct="1"/>
            <a:r>
              <a:rPr lang="en-US" altLang="en-US" sz="3200" b="1" dirty="0" smtClean="0"/>
              <a:t>Strategies for Reducing the Impact of Global </a:t>
            </a:r>
            <a:r>
              <a:rPr lang="en-US" altLang="en-US" sz="3200" b="1" dirty="0"/>
              <a:t>W</a:t>
            </a:r>
            <a:r>
              <a:rPr lang="en-US" altLang="en-US" sz="3200" b="1" dirty="0" smtClean="0"/>
              <a:t>arming</a:t>
            </a:r>
          </a:p>
        </p:txBody>
      </p:sp>
    </p:spTree>
    <p:extLst>
      <p:ext uri="{BB962C8B-B14F-4D97-AF65-F5344CB8AC3E}">
        <p14:creationId xmlns:p14="http://schemas.microsoft.com/office/powerpoint/2010/main" val="1990216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image.slidesharecdn.com/theworldclimates-101122115251-phpapp02/95/slide-1-728.jpg?13215553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685800"/>
            <a:ext cx="6934200"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4778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1"/>
          <p:cNvSpPr>
            <a:spLocks noGrp="1"/>
          </p:cNvSpPr>
          <p:nvPr>
            <p:ph type="body" idx="4294967295"/>
          </p:nvPr>
        </p:nvSpPr>
        <p:spPr>
          <a:xfrm>
            <a:off x="152400" y="1295400"/>
            <a:ext cx="8839200" cy="4724400"/>
          </a:xfrm>
        </p:spPr>
        <p:txBody>
          <a:bodyPr/>
          <a:lstStyle/>
          <a:p>
            <a:pPr lvl="1" eaLnBrk="1" hangingPunct="1"/>
            <a:endParaRPr lang="en-US" altLang="en-US" sz="1200" u="sng" dirty="0" smtClean="0"/>
          </a:p>
          <a:p>
            <a:pPr eaLnBrk="1" hangingPunct="1"/>
            <a:r>
              <a:rPr lang="en-US" altLang="en-US" sz="2200" u="sng" dirty="0" smtClean="0"/>
              <a:t>There have been several joint agreements between the countries of the world to try and decrease the amount of greenhouse gasses produce</a:t>
            </a:r>
            <a:r>
              <a:rPr lang="en-US" altLang="en-US" sz="2200" dirty="0" smtClean="0"/>
              <a:t>.  </a:t>
            </a:r>
            <a:endParaRPr lang="en-US" altLang="en-US" sz="2200" dirty="0"/>
          </a:p>
          <a:p>
            <a:pPr eaLnBrk="1" hangingPunct="1"/>
            <a:r>
              <a:rPr lang="en-US" altLang="en-US" sz="2200" b="1" u="sng" dirty="0" smtClean="0"/>
              <a:t>The United States joined these agreements but as of 2005, we have withdrew from the organizations</a:t>
            </a:r>
          </a:p>
          <a:p>
            <a:pPr eaLnBrk="1" hangingPunct="1"/>
            <a:r>
              <a:rPr lang="en-US" altLang="en-US" sz="2200" dirty="0" smtClean="0"/>
              <a:t>Our </a:t>
            </a:r>
            <a:r>
              <a:rPr lang="en-US" altLang="en-US" sz="2200" b="1" u="sng" dirty="0" smtClean="0"/>
              <a:t>Congress have chosen to filibuster legislation that would regulate the amounts of greenhouse gases added to the atmosphere</a:t>
            </a:r>
          </a:p>
          <a:p>
            <a:pPr eaLnBrk="1" hangingPunct="1"/>
            <a:r>
              <a:rPr lang="en-US" altLang="en-US" sz="2200" dirty="0" smtClean="0"/>
              <a:t>Many </a:t>
            </a:r>
            <a:r>
              <a:rPr lang="en-US" altLang="en-US" sz="2200" b="1" u="sng" dirty="0" smtClean="0"/>
              <a:t>different studies and programs have been developed and are being tried to reduce the “carbon footprint” of the US </a:t>
            </a:r>
          </a:p>
          <a:p>
            <a:pPr eaLnBrk="1" hangingPunct="1"/>
            <a:r>
              <a:rPr lang="en-US" altLang="en-US" sz="2200" dirty="0" smtClean="0"/>
              <a:t>There have been studies which indicate </a:t>
            </a:r>
            <a:r>
              <a:rPr lang="en-US" altLang="en-US" sz="2200" b="1" dirty="0" smtClean="0"/>
              <a:t>global warming is not as urgent a problem as first thought, but looking ahead to the end of the 21</a:t>
            </a:r>
            <a:r>
              <a:rPr lang="en-US" altLang="en-US" sz="2200" b="1" baseline="30000" dirty="0" smtClean="0"/>
              <a:t>st</a:t>
            </a:r>
            <a:r>
              <a:rPr lang="en-US" altLang="en-US" sz="2200" b="1" dirty="0" smtClean="0"/>
              <a:t> century, the human suffering that might result in a harsh climate change, when there are 9 to 10 billion more people on earth to feed</a:t>
            </a:r>
          </a:p>
        </p:txBody>
      </p:sp>
      <p:sp>
        <p:nvSpPr>
          <p:cNvPr id="38915" name="Title 2"/>
          <p:cNvSpPr>
            <a:spLocks noGrp="1"/>
          </p:cNvSpPr>
          <p:nvPr>
            <p:ph type="title" idx="4294967295"/>
          </p:nvPr>
        </p:nvSpPr>
        <p:spPr>
          <a:xfrm>
            <a:off x="228600" y="381000"/>
            <a:ext cx="8686800" cy="990600"/>
          </a:xfrm>
        </p:spPr>
        <p:txBody>
          <a:bodyPr/>
          <a:lstStyle/>
          <a:p>
            <a:pPr eaLnBrk="1" hangingPunct="1"/>
            <a:r>
              <a:rPr lang="en-US" altLang="en-US" sz="3200" b="1" dirty="0" smtClean="0"/>
              <a:t>Strategies for Reducing the Impact of Global </a:t>
            </a:r>
            <a:r>
              <a:rPr lang="en-US" altLang="en-US" sz="3200" b="1" dirty="0"/>
              <a:t>W</a:t>
            </a:r>
            <a:r>
              <a:rPr lang="en-US" altLang="en-US" sz="3200" b="1" dirty="0" smtClean="0"/>
              <a:t>arming</a:t>
            </a:r>
          </a:p>
        </p:txBody>
      </p:sp>
    </p:spTree>
    <p:extLst>
      <p:ext uri="{BB962C8B-B14F-4D97-AF65-F5344CB8AC3E}">
        <p14:creationId xmlns:p14="http://schemas.microsoft.com/office/powerpoint/2010/main" val="2653777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6048" y="304800"/>
            <a:ext cx="8991600" cy="762000"/>
          </a:xfrm>
          <a:prstGeom prst="rect">
            <a:avLst/>
          </a:prstGeom>
        </p:spPr>
        <p:txBody>
          <a:bodyPr>
            <a:noAutofit/>
          </a:bodyPr>
          <a:lstStyle/>
          <a:p>
            <a:pPr algn="ctr">
              <a:defRPr/>
            </a:pPr>
            <a:r>
              <a:rPr lang="en-US" sz="4400" dirty="0" smtClean="0"/>
              <a:t>Climate Zones</a:t>
            </a:r>
            <a:endParaRPr lang="en-US" sz="4400" dirty="0"/>
          </a:p>
        </p:txBody>
      </p:sp>
      <p:sp>
        <p:nvSpPr>
          <p:cNvPr id="3" name="Text Placeholder 2"/>
          <p:cNvSpPr>
            <a:spLocks noGrp="1"/>
          </p:cNvSpPr>
          <p:nvPr>
            <p:ph type="body" idx="4294967295"/>
          </p:nvPr>
        </p:nvSpPr>
        <p:spPr>
          <a:xfrm>
            <a:off x="838200" y="1143000"/>
            <a:ext cx="7239000" cy="4759325"/>
          </a:xfrm>
          <a:prstGeom prst="rect">
            <a:avLst/>
          </a:prstGeom>
        </p:spPr>
        <p:txBody>
          <a:bodyPr>
            <a:normAutofit/>
          </a:bodyPr>
          <a:lstStyle/>
          <a:p>
            <a:pPr lvl="0">
              <a:buClr>
                <a:srgbClr val="AD0101"/>
              </a:buClr>
              <a:defRPr/>
            </a:pPr>
            <a:r>
              <a:rPr lang="en-US" dirty="0">
                <a:solidFill>
                  <a:srgbClr val="303030"/>
                </a:solidFill>
              </a:rPr>
              <a:t>Based on the average annual and average monthly values of temperature and precipitation</a:t>
            </a:r>
          </a:p>
          <a:p>
            <a:pPr lvl="0">
              <a:buClr>
                <a:srgbClr val="AD0101"/>
              </a:buClr>
              <a:defRPr/>
            </a:pPr>
            <a:r>
              <a:rPr lang="en-US" b="1" dirty="0">
                <a:solidFill>
                  <a:srgbClr val="303030"/>
                </a:solidFill>
              </a:rPr>
              <a:t>Four of the five major climatic groups defined by temperature </a:t>
            </a:r>
            <a:r>
              <a:rPr lang="en-US" dirty="0">
                <a:solidFill>
                  <a:srgbClr val="303030"/>
                </a:solidFill>
              </a:rPr>
              <a:t>characteristics, </a:t>
            </a:r>
            <a:r>
              <a:rPr lang="en-US" b="1" u="sng" dirty="0">
                <a:solidFill>
                  <a:srgbClr val="303030"/>
                </a:solidFill>
              </a:rPr>
              <a:t>fifth</a:t>
            </a:r>
            <a:r>
              <a:rPr lang="en-US" u="sng" dirty="0">
                <a:solidFill>
                  <a:srgbClr val="303030"/>
                </a:solidFill>
              </a:rPr>
              <a:t> is </a:t>
            </a:r>
            <a:r>
              <a:rPr lang="en-US" b="1" u="sng" dirty="0">
                <a:solidFill>
                  <a:srgbClr val="303030"/>
                </a:solidFill>
              </a:rPr>
              <a:t>based on moisture</a:t>
            </a:r>
            <a:r>
              <a:rPr lang="en-US" dirty="0">
                <a:solidFill>
                  <a:srgbClr val="303030"/>
                </a:solidFill>
              </a:rPr>
              <a:t> </a:t>
            </a:r>
            <a:r>
              <a:rPr lang="en-US" dirty="0" smtClean="0">
                <a:solidFill>
                  <a:srgbClr val="303030"/>
                </a:solidFill>
              </a:rPr>
              <a:t>characteristics</a:t>
            </a:r>
            <a:endParaRPr lang="en-US" b="1" dirty="0" smtClean="0"/>
          </a:p>
          <a:p>
            <a:pPr>
              <a:defRPr/>
            </a:pPr>
            <a:r>
              <a:rPr lang="en-US" b="1" dirty="0" smtClean="0"/>
              <a:t>Five </a:t>
            </a:r>
            <a:r>
              <a:rPr lang="en-US" b="1" dirty="0"/>
              <a:t>Major Climate </a:t>
            </a:r>
            <a:r>
              <a:rPr lang="en-US" dirty="0" smtClean="0"/>
              <a:t>zones</a:t>
            </a:r>
            <a:endParaRPr lang="en-US" dirty="0"/>
          </a:p>
          <a:p>
            <a:pPr lvl="1">
              <a:defRPr/>
            </a:pPr>
            <a:r>
              <a:rPr lang="en-US" sz="2400" b="1" dirty="0"/>
              <a:t>A, B, C, D, E</a:t>
            </a:r>
          </a:p>
          <a:p>
            <a:pPr>
              <a:defRPr/>
            </a:pPr>
            <a:r>
              <a:rPr lang="en-US" b="1" dirty="0"/>
              <a:t>Each Major </a:t>
            </a:r>
            <a:r>
              <a:rPr lang="en-US" b="1" dirty="0" smtClean="0"/>
              <a:t>Zone </a:t>
            </a:r>
            <a:r>
              <a:rPr lang="en-US" dirty="0"/>
              <a:t>subdivided into </a:t>
            </a:r>
            <a:r>
              <a:rPr lang="en-US" b="1" dirty="0"/>
              <a:t>14 </a:t>
            </a:r>
            <a:r>
              <a:rPr lang="en-US" dirty="0"/>
              <a:t>individual climate </a:t>
            </a:r>
            <a:r>
              <a:rPr lang="en-US" dirty="0" smtClean="0"/>
              <a:t>group </a:t>
            </a:r>
            <a:endParaRPr lang="en-US" dirty="0"/>
          </a:p>
          <a:p>
            <a:pPr>
              <a:defRPr/>
            </a:pPr>
            <a:r>
              <a:rPr lang="en-US" b="1" dirty="0"/>
              <a:t>Special category of “highland” </a:t>
            </a:r>
            <a:r>
              <a:rPr lang="en-US" b="1" dirty="0" smtClean="0"/>
              <a:t>climate</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914400" y="1143000"/>
            <a:ext cx="6477000" cy="4454525"/>
          </a:xfrm>
          <a:prstGeom prst="rect">
            <a:avLst/>
          </a:prstGeom>
        </p:spPr>
        <p:txBody>
          <a:bodyPr>
            <a:normAutofit/>
          </a:bodyPr>
          <a:lstStyle/>
          <a:p>
            <a:pPr>
              <a:defRPr/>
            </a:pPr>
            <a:r>
              <a:rPr lang="en-US" sz="2800" b="1" dirty="0" smtClean="0"/>
              <a:t>Six Major Zones</a:t>
            </a:r>
          </a:p>
          <a:p>
            <a:pPr marL="0" indent="0">
              <a:buNone/>
              <a:defRPr/>
            </a:pPr>
            <a:endParaRPr lang="en-US" sz="1200" b="1" dirty="0" smtClean="0"/>
          </a:p>
          <a:p>
            <a:pPr lvl="1">
              <a:defRPr/>
            </a:pPr>
            <a:r>
              <a:rPr lang="en-US" sz="2800" b="1" dirty="0" smtClean="0"/>
              <a:t>Equatorial warm-wet</a:t>
            </a:r>
          </a:p>
          <a:p>
            <a:pPr lvl="1">
              <a:defRPr/>
            </a:pPr>
            <a:r>
              <a:rPr lang="en-US" sz="2800" b="1" dirty="0" smtClean="0"/>
              <a:t>Tropical hot-dry</a:t>
            </a:r>
          </a:p>
          <a:p>
            <a:pPr lvl="1">
              <a:defRPr/>
            </a:pPr>
            <a:r>
              <a:rPr lang="en-US" sz="2800" b="1" dirty="0" smtClean="0"/>
              <a:t>Subtropical warm </a:t>
            </a:r>
          </a:p>
          <a:p>
            <a:pPr lvl="1">
              <a:defRPr/>
            </a:pPr>
            <a:r>
              <a:rPr lang="en-US" sz="2800" b="1" dirty="0" smtClean="0"/>
              <a:t>Warm </a:t>
            </a:r>
            <a:r>
              <a:rPr lang="en-US" sz="2800" b="1" dirty="0"/>
              <a:t>t</a:t>
            </a:r>
            <a:r>
              <a:rPr lang="en-US" sz="2800" b="1" dirty="0" smtClean="0"/>
              <a:t>emperate </a:t>
            </a:r>
          </a:p>
          <a:p>
            <a:pPr lvl="1">
              <a:defRPr/>
            </a:pPr>
            <a:r>
              <a:rPr lang="en-US" sz="2800" b="1" dirty="0" smtClean="0"/>
              <a:t>Mid Latitude cool temperate </a:t>
            </a:r>
          </a:p>
          <a:p>
            <a:pPr lvl="1">
              <a:defRPr/>
            </a:pPr>
            <a:r>
              <a:rPr lang="en-US" sz="2800" b="1" dirty="0" smtClean="0"/>
              <a:t>High-latitude cold </a:t>
            </a:r>
          </a:p>
        </p:txBody>
      </p:sp>
      <p:sp>
        <p:nvSpPr>
          <p:cNvPr id="3" name="Title 2"/>
          <p:cNvSpPr>
            <a:spLocks noGrp="1"/>
          </p:cNvSpPr>
          <p:nvPr>
            <p:ph type="title" idx="4294967295"/>
          </p:nvPr>
        </p:nvSpPr>
        <p:spPr>
          <a:xfrm>
            <a:off x="1219200" y="304800"/>
            <a:ext cx="6934200" cy="838200"/>
          </a:xfrm>
          <a:prstGeom prst="rect">
            <a:avLst/>
          </a:prstGeom>
        </p:spPr>
        <p:txBody>
          <a:bodyPr>
            <a:normAutofit/>
          </a:bodyPr>
          <a:lstStyle/>
          <a:p>
            <a:pPr algn="ctr">
              <a:defRPr/>
            </a:pPr>
            <a:r>
              <a:rPr lang="en-US" sz="4400" dirty="0" smtClean="0"/>
              <a:t>Six Climate Zones</a:t>
            </a:r>
            <a:endParaRPr lang="en-US" sz="4400" dirty="0"/>
          </a:p>
        </p:txBody>
      </p:sp>
    </p:spTree>
    <p:extLst>
      <p:ext uri="{BB962C8B-B14F-4D97-AF65-F5344CB8AC3E}">
        <p14:creationId xmlns:p14="http://schemas.microsoft.com/office/powerpoint/2010/main" val="227329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arch.hku.hk/~cmhui/teach/climz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447087" cy="4608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470" y="277813"/>
            <a:ext cx="6937375"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1.xml><?xml version="1.0" encoding="utf-8"?>
<a:theme xmlns:a="http://schemas.openxmlformats.org/drawingml/2006/main" name="9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2.xml><?xml version="1.0" encoding="utf-8"?>
<a:theme xmlns:a="http://schemas.openxmlformats.org/drawingml/2006/main" name="10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3.xml><?xml version="1.0" encoding="utf-8"?>
<a:theme xmlns:a="http://schemas.openxmlformats.org/drawingml/2006/main" name="1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4.xml><?xml version="1.0" encoding="utf-8"?>
<a:theme xmlns:a="http://schemas.openxmlformats.org/drawingml/2006/main" name="12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5.xml><?xml version="1.0" encoding="utf-8"?>
<a:theme xmlns:a="http://schemas.openxmlformats.org/drawingml/2006/main" name="13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6.xml><?xml version="1.0" encoding="utf-8"?>
<a:theme xmlns:a="http://schemas.openxmlformats.org/drawingml/2006/main" name="14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7.xml><?xml version="1.0" encoding="utf-8"?>
<a:theme xmlns:a="http://schemas.openxmlformats.org/drawingml/2006/main" name="15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8.xml><?xml version="1.0" encoding="utf-8"?>
<a:theme xmlns:a="http://schemas.openxmlformats.org/drawingml/2006/main" name="16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2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5.xml><?xml version="1.0" encoding="utf-8"?>
<a:theme xmlns:a="http://schemas.openxmlformats.org/drawingml/2006/main" name="3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6.xml><?xml version="1.0" encoding="utf-8"?>
<a:theme xmlns:a="http://schemas.openxmlformats.org/drawingml/2006/main" name="4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7.xml><?xml version="1.0" encoding="utf-8"?>
<a:theme xmlns:a="http://schemas.openxmlformats.org/drawingml/2006/main" name="5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8.xml><?xml version="1.0" encoding="utf-8"?>
<a:theme xmlns:a="http://schemas.openxmlformats.org/drawingml/2006/main" name="6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9.xml><?xml version="1.0" encoding="utf-8"?>
<a:theme xmlns:a="http://schemas.openxmlformats.org/drawingml/2006/main" name="7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4063</TotalTime>
  <Words>3924</Words>
  <Application>Microsoft Office PowerPoint</Application>
  <PresentationFormat>On-screen Show (4:3)</PresentationFormat>
  <Paragraphs>340</Paragraphs>
  <Slides>60</Slides>
  <Notes>1</Notes>
  <HiddenSlides>0</HiddenSlides>
  <MMClips>0</MMClips>
  <ScaleCrop>false</ScaleCrop>
  <HeadingPairs>
    <vt:vector size="6" baseType="variant">
      <vt:variant>
        <vt:lpstr>Theme</vt:lpstr>
      </vt:variant>
      <vt:variant>
        <vt:i4>18</vt:i4>
      </vt:variant>
      <vt:variant>
        <vt:lpstr>Embedded OLE Servers</vt:lpstr>
      </vt:variant>
      <vt:variant>
        <vt:i4>1</vt:i4>
      </vt:variant>
      <vt:variant>
        <vt:lpstr>Slide Titles</vt:lpstr>
      </vt:variant>
      <vt:variant>
        <vt:i4>60</vt:i4>
      </vt:variant>
    </vt:vector>
  </HeadingPairs>
  <TitlesOfParts>
    <vt:vector size="79" baseType="lpstr">
      <vt:lpstr>Custom Design</vt:lpstr>
      <vt:lpstr>NewsPrint</vt:lpstr>
      <vt:lpstr>1_NewsPrint</vt:lpstr>
      <vt:lpstr>2_NewsPrint</vt:lpstr>
      <vt:lpstr>3_NewsPrint</vt:lpstr>
      <vt:lpstr>4_NewsPrint</vt:lpstr>
      <vt:lpstr>5_NewsPrint</vt:lpstr>
      <vt:lpstr>6_NewsPrint</vt:lpstr>
      <vt:lpstr>7_NewsPrint</vt:lpstr>
      <vt:lpstr>8_NewsPrint</vt:lpstr>
      <vt:lpstr>9_NewsPrint</vt:lpstr>
      <vt:lpstr>10_NewsPrint</vt:lpstr>
      <vt:lpstr>11_NewsPrint</vt:lpstr>
      <vt:lpstr>12_NewsPrint</vt:lpstr>
      <vt:lpstr>13_NewsPrint</vt:lpstr>
      <vt:lpstr>14_NewsPrint</vt:lpstr>
      <vt:lpstr>15_NewsPrint</vt:lpstr>
      <vt:lpstr>16_NewsPrint</vt:lpstr>
      <vt:lpstr>Packager Shell Object</vt:lpstr>
      <vt:lpstr>Climate and Climate Change</vt:lpstr>
      <vt:lpstr>Learning Objectives</vt:lpstr>
      <vt:lpstr>Global Change and Earth System Science</vt:lpstr>
      <vt:lpstr>Climate and Weather</vt:lpstr>
      <vt:lpstr>Climate and Weather</vt:lpstr>
      <vt:lpstr>PowerPoint Presentation</vt:lpstr>
      <vt:lpstr>Climate Zones</vt:lpstr>
      <vt:lpstr>Six Climate Zones</vt:lpstr>
      <vt:lpstr>PowerPoint Presentation</vt:lpstr>
      <vt:lpstr>Climates of the World</vt:lpstr>
      <vt:lpstr>PowerPoint Presentation</vt:lpstr>
      <vt:lpstr>Earth Climate System and Natural Processes</vt:lpstr>
      <vt:lpstr>The Atmosphere</vt:lpstr>
      <vt:lpstr>Permanent and Variable Gases</vt:lpstr>
      <vt:lpstr>Gaseous Composition of Dry Air</vt:lpstr>
      <vt:lpstr>Particulates (Aerosols)</vt:lpstr>
      <vt:lpstr>PowerPoint Presentation</vt:lpstr>
      <vt:lpstr>Glaciations</vt:lpstr>
      <vt:lpstr>Glaciations</vt:lpstr>
      <vt:lpstr> Effects of Pleistocene Glaciation</vt:lpstr>
      <vt:lpstr>Effects of Pleistocene Glaciation</vt:lpstr>
      <vt:lpstr>PowerPoint Presentation</vt:lpstr>
      <vt:lpstr>Glaciations Past</vt:lpstr>
      <vt:lpstr>Contemporary Glaciation</vt:lpstr>
      <vt:lpstr>Glacial Hazards </vt:lpstr>
      <vt:lpstr>How We Study Past Climate Change and Make Predictions</vt:lpstr>
      <vt:lpstr>Paleo-Proxy Records</vt:lpstr>
      <vt:lpstr>Paleo-Proxy Records</vt:lpstr>
      <vt:lpstr>Climate Change Models</vt:lpstr>
      <vt:lpstr>Climate Change Models</vt:lpstr>
      <vt:lpstr>Global Warming</vt:lpstr>
      <vt:lpstr>PowerPoint Presentation</vt:lpstr>
      <vt:lpstr>Global Warming</vt:lpstr>
      <vt:lpstr>PowerPoint Presentation</vt:lpstr>
      <vt:lpstr>Global Warming</vt:lpstr>
      <vt:lpstr>PowerPoint Presentation</vt:lpstr>
      <vt:lpstr>Global Warming</vt:lpstr>
      <vt:lpstr>Global Warming</vt:lpstr>
      <vt:lpstr>Global Warming</vt:lpstr>
      <vt:lpstr>Global Warming</vt:lpstr>
      <vt:lpstr>PowerPoint Presentation</vt:lpstr>
      <vt:lpstr>Global Warming</vt:lpstr>
      <vt:lpstr>Global Warming</vt:lpstr>
      <vt:lpstr>Potential Effects of Global Climate Change</vt:lpstr>
      <vt:lpstr>Potential Effects of Global Climate Change</vt:lpstr>
      <vt:lpstr>PowerPoint Presentation</vt:lpstr>
      <vt:lpstr>Potential Effects of Global Climate Change</vt:lpstr>
      <vt:lpstr>El Nino- Southern Oscillation</vt:lpstr>
      <vt:lpstr>PowerPoint Presentation</vt:lpstr>
      <vt:lpstr>PowerPoint Presentation</vt:lpstr>
      <vt:lpstr>Other Multi-Year Atmospheric and Oceanic Cycles</vt:lpstr>
      <vt:lpstr>Sea-Level Rise</vt:lpstr>
      <vt:lpstr>Wildfires</vt:lpstr>
      <vt:lpstr>Changes to the Biosphere (animals and plants)</vt:lpstr>
      <vt:lpstr>Changes to the Biosphere (animals and plants)</vt:lpstr>
      <vt:lpstr>Changes to the Biosphere (animals and plants)</vt:lpstr>
      <vt:lpstr>Adaptation of species to global warming</vt:lpstr>
      <vt:lpstr>Predicting the Future Climate</vt:lpstr>
      <vt:lpstr>Strategies for Reducing the Impact of Global Warming</vt:lpstr>
      <vt:lpstr>Strategies for Reducing the Impact of Global Warming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Portraying the Earth</dc:title>
  <dc:creator>Cindy Clark</dc:creator>
  <cp:lastModifiedBy>Cindy Clark</cp:lastModifiedBy>
  <cp:revision>235</cp:revision>
  <dcterms:created xsi:type="dcterms:W3CDTF">2007-09-03T15:50:30Z</dcterms:created>
  <dcterms:modified xsi:type="dcterms:W3CDTF">2013-11-19T17:13:07Z</dcterms:modified>
</cp:coreProperties>
</file>